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7"/>
  </p:notesMasterIdLst>
  <p:handoutMasterIdLst>
    <p:handoutMasterId r:id="rId58"/>
  </p:handoutMasterIdLst>
  <p:sldIdLst>
    <p:sldId id="330" r:id="rId2"/>
    <p:sldId id="524" r:id="rId3"/>
    <p:sldId id="350" r:id="rId4"/>
    <p:sldId id="351" r:id="rId5"/>
    <p:sldId id="496" r:id="rId6"/>
    <p:sldId id="482" r:id="rId7"/>
    <p:sldId id="352" r:id="rId8"/>
    <p:sldId id="485" r:id="rId9"/>
    <p:sldId id="525" r:id="rId10"/>
    <p:sldId id="461" r:id="rId11"/>
    <p:sldId id="353" r:id="rId12"/>
    <p:sldId id="356" r:id="rId13"/>
    <p:sldId id="424" r:id="rId14"/>
    <p:sldId id="425" r:id="rId15"/>
    <p:sldId id="426" r:id="rId16"/>
    <p:sldId id="428" r:id="rId17"/>
    <p:sldId id="427" r:id="rId18"/>
    <p:sldId id="363" r:id="rId19"/>
    <p:sldId id="439" r:id="rId20"/>
    <p:sldId id="465" r:id="rId21"/>
    <p:sldId id="393" r:id="rId22"/>
    <p:sldId id="526" r:id="rId23"/>
    <p:sldId id="527" r:id="rId24"/>
    <p:sldId id="528" r:id="rId25"/>
    <p:sldId id="529" r:id="rId26"/>
    <p:sldId id="530" r:id="rId27"/>
    <p:sldId id="364" r:id="rId28"/>
    <p:sldId id="408" r:id="rId29"/>
    <p:sldId id="500" r:id="rId30"/>
    <p:sldId id="366" r:id="rId31"/>
    <p:sldId id="440" r:id="rId32"/>
    <p:sldId id="457" r:id="rId33"/>
    <p:sldId id="438" r:id="rId34"/>
    <p:sldId id="444" r:id="rId35"/>
    <p:sldId id="445" r:id="rId36"/>
    <p:sldId id="446" r:id="rId37"/>
    <p:sldId id="452" r:id="rId38"/>
    <p:sldId id="467" r:id="rId39"/>
    <p:sldId id="451" r:id="rId40"/>
    <p:sldId id="449" r:id="rId41"/>
    <p:sldId id="453" r:id="rId42"/>
    <p:sldId id="479" r:id="rId43"/>
    <p:sldId id="520" r:id="rId44"/>
    <p:sldId id="487" r:id="rId45"/>
    <p:sldId id="455" r:id="rId46"/>
    <p:sldId id="377" r:id="rId47"/>
    <p:sldId id="378" r:id="rId48"/>
    <p:sldId id="379" r:id="rId49"/>
    <p:sldId id="380" r:id="rId50"/>
    <p:sldId id="381" r:id="rId51"/>
    <p:sldId id="384" r:id="rId52"/>
    <p:sldId id="503" r:id="rId53"/>
    <p:sldId id="471" r:id="rId54"/>
    <p:sldId id="531" r:id="rId55"/>
    <p:sldId id="331" r:id="rId5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MS PGothic" charset="-128"/>
        <a:cs typeface="+mn-cs"/>
      </a:defRPr>
    </a:lvl1pPr>
    <a:lvl2pPr marL="457200" algn="l" rtl="0" eaLnBrk="0" fontAlgn="base" hangingPunct="0">
      <a:spcBef>
        <a:spcPct val="0"/>
      </a:spcBef>
      <a:spcAft>
        <a:spcPct val="0"/>
      </a:spcAft>
      <a:defRPr kern="1200">
        <a:solidFill>
          <a:schemeClr val="tx1"/>
        </a:solidFill>
        <a:latin typeface="Verdana" charset="0"/>
        <a:ea typeface="MS PGothic" charset="-128"/>
        <a:cs typeface="+mn-cs"/>
      </a:defRPr>
    </a:lvl2pPr>
    <a:lvl3pPr marL="914400" algn="l" rtl="0" eaLnBrk="0" fontAlgn="base" hangingPunct="0">
      <a:spcBef>
        <a:spcPct val="0"/>
      </a:spcBef>
      <a:spcAft>
        <a:spcPct val="0"/>
      </a:spcAft>
      <a:defRPr kern="1200">
        <a:solidFill>
          <a:schemeClr val="tx1"/>
        </a:solidFill>
        <a:latin typeface="Verdana" charset="0"/>
        <a:ea typeface="MS PGothic" charset="-128"/>
        <a:cs typeface="+mn-cs"/>
      </a:defRPr>
    </a:lvl3pPr>
    <a:lvl4pPr marL="1371600" algn="l" rtl="0" eaLnBrk="0" fontAlgn="base" hangingPunct="0">
      <a:spcBef>
        <a:spcPct val="0"/>
      </a:spcBef>
      <a:spcAft>
        <a:spcPct val="0"/>
      </a:spcAft>
      <a:defRPr kern="1200">
        <a:solidFill>
          <a:schemeClr val="tx1"/>
        </a:solidFill>
        <a:latin typeface="Verdana" charset="0"/>
        <a:ea typeface="MS PGothic" charset="-128"/>
        <a:cs typeface="+mn-cs"/>
      </a:defRPr>
    </a:lvl4pPr>
    <a:lvl5pPr marL="1828800" algn="l" rtl="0" eaLnBrk="0" fontAlgn="base" hangingPunct="0">
      <a:spcBef>
        <a:spcPct val="0"/>
      </a:spcBef>
      <a:spcAft>
        <a:spcPct val="0"/>
      </a:spcAft>
      <a:defRPr kern="1200">
        <a:solidFill>
          <a:schemeClr val="tx1"/>
        </a:solidFill>
        <a:latin typeface="Verdana" charset="0"/>
        <a:ea typeface="MS PGothic" charset="-128"/>
        <a:cs typeface="+mn-cs"/>
      </a:defRPr>
    </a:lvl5pPr>
    <a:lvl6pPr marL="2286000" algn="l" defTabSz="914400" rtl="0" eaLnBrk="1" latinLnBrk="0" hangingPunct="1">
      <a:defRPr kern="1200">
        <a:solidFill>
          <a:schemeClr val="tx1"/>
        </a:solidFill>
        <a:latin typeface="Verdana" charset="0"/>
        <a:ea typeface="MS PGothic" charset="-128"/>
        <a:cs typeface="+mn-cs"/>
      </a:defRPr>
    </a:lvl6pPr>
    <a:lvl7pPr marL="2743200" algn="l" defTabSz="914400" rtl="0" eaLnBrk="1" latinLnBrk="0" hangingPunct="1">
      <a:defRPr kern="1200">
        <a:solidFill>
          <a:schemeClr val="tx1"/>
        </a:solidFill>
        <a:latin typeface="Verdana" charset="0"/>
        <a:ea typeface="MS PGothic" charset="-128"/>
        <a:cs typeface="+mn-cs"/>
      </a:defRPr>
    </a:lvl7pPr>
    <a:lvl8pPr marL="3200400" algn="l" defTabSz="914400" rtl="0" eaLnBrk="1" latinLnBrk="0" hangingPunct="1">
      <a:defRPr kern="1200">
        <a:solidFill>
          <a:schemeClr val="tx1"/>
        </a:solidFill>
        <a:latin typeface="Verdana" charset="0"/>
        <a:ea typeface="MS PGothic" charset="-128"/>
        <a:cs typeface="+mn-cs"/>
      </a:defRPr>
    </a:lvl8pPr>
    <a:lvl9pPr marL="3657600" algn="l" defTabSz="914400" rtl="0" eaLnBrk="1" latinLnBrk="0" hangingPunct="1">
      <a:defRPr kern="1200">
        <a:solidFill>
          <a:schemeClr val="tx1"/>
        </a:solidFill>
        <a:latin typeface="Verdana" charset="0"/>
        <a:ea typeface="MS PGothic"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CCFF"/>
    <a:srgbClr val="CCFFFF"/>
    <a:srgbClr val="CCECFF"/>
    <a:srgbClr val="EAEAEA"/>
    <a:srgbClr val="CC66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8" autoAdjust="0"/>
    <p:restoredTop sz="90296" autoAdjust="0"/>
  </p:normalViewPr>
  <p:slideViewPr>
    <p:cSldViewPr snapToGrid="0">
      <p:cViewPr varScale="1">
        <p:scale>
          <a:sx n="121" d="100"/>
          <a:sy n="121" d="100"/>
        </p:scale>
        <p:origin x="114" y="16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ran wu" userId="9f9739ad9b769acf" providerId="LiveId" clId="{D66C412B-EA55-4F9D-8CF9-0DAA1B5B7F3D}"/>
    <pc:docChg chg="modSld">
      <pc:chgData name="ziran wu" userId="9f9739ad9b769acf" providerId="LiveId" clId="{D66C412B-EA55-4F9D-8CF9-0DAA1B5B7F3D}" dt="2024-06-04T02:35:47.237" v="24" actId="20577"/>
      <pc:docMkLst>
        <pc:docMk/>
      </pc:docMkLst>
      <pc:sldChg chg="modSp mod">
        <pc:chgData name="ziran wu" userId="9f9739ad9b769acf" providerId="LiveId" clId="{D66C412B-EA55-4F9D-8CF9-0DAA1B5B7F3D}" dt="2024-06-04T02:35:47.237" v="24" actId="20577"/>
        <pc:sldMkLst>
          <pc:docMk/>
          <pc:sldMk cId="0" sldId="378"/>
        </pc:sldMkLst>
        <pc:spChg chg="mod">
          <ac:chgData name="ziran wu" userId="9f9739ad9b769acf" providerId="LiveId" clId="{D66C412B-EA55-4F9D-8CF9-0DAA1B5B7F3D}" dt="2024-06-04T02:35:47.237" v="24" actId="20577"/>
          <ac:spMkLst>
            <pc:docMk/>
            <pc:sldMk cId="0" sldId="378"/>
            <ac:spMk id="75778" creationId="{00000000-0000-0000-0000-000000000000}"/>
          </ac:spMkLst>
        </pc:spChg>
        <pc:spChg chg="mod">
          <ac:chgData name="ziran wu" userId="9f9739ad9b769acf" providerId="LiveId" clId="{D66C412B-EA55-4F9D-8CF9-0DAA1B5B7F3D}" dt="2024-06-04T02:33:17.100" v="0" actId="1076"/>
          <ac:spMkLst>
            <pc:docMk/>
            <pc:sldMk cId="0" sldId="378"/>
            <ac:spMk id="75779" creationId="{00000000-0000-0000-0000-000000000000}"/>
          </ac:spMkLst>
        </pc:spChg>
      </pc:sldChg>
    </pc:docChg>
  </pc:docChgLst>
  <pc:docChgLst>
    <pc:chgData name="ziran wu" userId="9f9739ad9b769acf" providerId="LiveId" clId="{BF2833D4-D2EF-4A26-87E4-B454EF51F62A}"/>
    <pc:docChg chg="delSld">
      <pc:chgData name="ziran wu" userId="9f9739ad9b769acf" providerId="LiveId" clId="{BF2833D4-D2EF-4A26-87E4-B454EF51F62A}" dt="2024-06-25T08:00:23.850" v="2" actId="47"/>
      <pc:docMkLst>
        <pc:docMk/>
      </pc:docMkLst>
      <pc:sldChg chg="del">
        <pc:chgData name="ziran wu" userId="9f9739ad9b769acf" providerId="LiveId" clId="{BF2833D4-D2EF-4A26-87E4-B454EF51F62A}" dt="2024-06-25T08:00:03.741" v="1" actId="47"/>
        <pc:sldMkLst>
          <pc:docMk/>
          <pc:sldMk cId="1175392490" sldId="486"/>
        </pc:sldMkLst>
      </pc:sldChg>
      <pc:sldChg chg="del">
        <pc:chgData name="ziran wu" userId="9f9739ad9b769acf" providerId="LiveId" clId="{BF2833D4-D2EF-4A26-87E4-B454EF51F62A}" dt="2024-06-25T07:59:49.464" v="0" actId="2696"/>
        <pc:sldMkLst>
          <pc:docMk/>
          <pc:sldMk cId="1698714628" sldId="510"/>
        </pc:sldMkLst>
      </pc:sldChg>
      <pc:sldChg chg="del">
        <pc:chgData name="ziran wu" userId="9f9739ad9b769acf" providerId="LiveId" clId="{BF2833D4-D2EF-4A26-87E4-B454EF51F62A}" dt="2024-06-25T08:00:23.850" v="2" actId="47"/>
        <pc:sldMkLst>
          <pc:docMk/>
          <pc:sldMk cId="1416414279" sldId="5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charset="0"/>
              </a:defRPr>
            </a:lvl1pPr>
          </a:lstStyle>
          <a:p>
            <a:pPr>
              <a:defRPr/>
            </a:pPr>
            <a:fld id="{0F249A94-A4F2-384E-BBC5-0F4120ADA7F6}" type="slidenum">
              <a:rPr lang="en-US" altLang="zh-CN"/>
              <a:pPr>
                <a:defRPr/>
              </a:pPr>
              <a:t>‹#›</a:t>
            </a:fld>
            <a:endParaRPr lang="en-US" altLang="zh-CN"/>
          </a:p>
        </p:txBody>
      </p:sp>
    </p:spTree>
    <p:extLst>
      <p:ext uri="{BB962C8B-B14F-4D97-AF65-F5344CB8AC3E}">
        <p14:creationId xmlns:p14="http://schemas.microsoft.com/office/powerpoint/2010/main" val="2143231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charset="0"/>
              </a:defRPr>
            </a:lvl1pPr>
          </a:lstStyle>
          <a:p>
            <a:pPr>
              <a:defRPr/>
            </a:pPr>
            <a:fld id="{71D49B4D-DEA5-164C-8C49-0673B669A5E2}" type="slidenum">
              <a:rPr lang="en-US" altLang="zh-CN"/>
              <a:pPr>
                <a:defRPr/>
              </a:pPr>
              <a:t>‹#›</a:t>
            </a:fld>
            <a:endParaRPr lang="en-US" altLang="zh-CN"/>
          </a:p>
        </p:txBody>
      </p:sp>
    </p:spTree>
    <p:extLst>
      <p:ext uri="{BB962C8B-B14F-4D97-AF65-F5344CB8AC3E}">
        <p14:creationId xmlns:p14="http://schemas.microsoft.com/office/powerpoint/2010/main" val="5656515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2B7FF2B5-31AB-994E-9307-D416293F8CB8}" type="slidenum">
              <a:rPr lang="en-US" altLang="zh-CN">
                <a:latin typeface="Times New Roman" charset="0"/>
              </a:rPr>
              <a:pPr/>
              <a:t>1</a:t>
            </a:fld>
            <a:endParaRPr lang="en-US" altLang="zh-CN">
              <a:latin typeface="Times New Roman"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dirty="0">
              <a:ea typeface="MS PGothic" charset="-128"/>
            </a:endParaRPr>
          </a:p>
        </p:txBody>
      </p:sp>
    </p:spTree>
    <p:extLst>
      <p:ext uri="{BB962C8B-B14F-4D97-AF65-F5344CB8AC3E}">
        <p14:creationId xmlns:p14="http://schemas.microsoft.com/office/powerpoint/2010/main" val="154580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117600" y="696913"/>
            <a:ext cx="4648200" cy="3486150"/>
          </a:xfrm>
          <a:ln/>
        </p:spPr>
      </p:sp>
      <p:sp>
        <p:nvSpPr>
          <p:cNvPr id="3072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zh-CN" altLang="en-US" dirty="0">
                <a:ea typeface="MS PGothic" charset="-128"/>
              </a:rPr>
              <a:t>安全性</a:t>
            </a:r>
            <a:endParaRPr lang="zh-CN" altLang="zh-CN" dirty="0">
              <a:ea typeface="MS PGothic" charset="-128"/>
            </a:endParaRPr>
          </a:p>
        </p:txBody>
      </p:sp>
    </p:spTree>
    <p:extLst>
      <p:ext uri="{BB962C8B-B14F-4D97-AF65-F5344CB8AC3E}">
        <p14:creationId xmlns:p14="http://schemas.microsoft.com/office/powerpoint/2010/main" val="3408099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117600" y="696913"/>
            <a:ext cx="4648200" cy="3486150"/>
          </a:xfrm>
          <a:ln/>
        </p:spPr>
      </p:sp>
      <p:sp>
        <p:nvSpPr>
          <p:cNvPr id="3277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zh-CN" altLang="en-US" dirty="0">
                <a:ea typeface="MS PGothic" charset="-128"/>
              </a:rPr>
              <a:t>公平性、高效性</a:t>
            </a:r>
            <a:endParaRPr lang="zh-CN" altLang="zh-CN" dirty="0">
              <a:ea typeface="MS PGothic" charset="-128"/>
            </a:endParaRPr>
          </a:p>
        </p:txBody>
      </p:sp>
    </p:spTree>
    <p:extLst>
      <p:ext uri="{BB962C8B-B14F-4D97-AF65-F5344CB8AC3E}">
        <p14:creationId xmlns:p14="http://schemas.microsoft.com/office/powerpoint/2010/main" val="105060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1117600" y="696913"/>
            <a:ext cx="4648200" cy="3486150"/>
          </a:xfrm>
          <a:ln/>
        </p:spPr>
      </p:sp>
      <p:sp>
        <p:nvSpPr>
          <p:cNvPr id="3481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en-US" altLang="zh-CN" dirty="0">
                <a:ea typeface="MS PGothic" charset="-128"/>
              </a:rPr>
              <a:t>organization.mp4</a:t>
            </a:r>
            <a:endParaRPr lang="zh-CN" altLang="en-US" dirty="0">
              <a:ea typeface="MS PGothic" charset="-128"/>
            </a:endParaRPr>
          </a:p>
          <a:p>
            <a:endParaRPr lang="zh-CN" altLang="en-US" dirty="0">
              <a:ea typeface="MS PGothic" charset="-128"/>
            </a:endParaRPr>
          </a:p>
          <a:p>
            <a:r>
              <a:rPr lang="en-US" altLang="zh-CN" dirty="0">
                <a:ea typeface="MS PGothic" charset="-128"/>
              </a:rPr>
              <a:t>https://</a:t>
            </a:r>
            <a:r>
              <a:rPr lang="en-US" altLang="zh-CN" dirty="0" err="1">
                <a:ea typeface="MS PGothic" charset="-128"/>
              </a:rPr>
              <a:t>www.jianshu.com</a:t>
            </a:r>
            <a:r>
              <a:rPr lang="en-US" altLang="zh-CN" dirty="0">
                <a:ea typeface="MS PGothic" charset="-128"/>
              </a:rPr>
              <a:t>/p/defc60406dc1</a:t>
            </a:r>
            <a:endParaRPr lang="zh-CN" altLang="en-US" dirty="0">
              <a:ea typeface="MS PGothic" charset="-128"/>
            </a:endParaRPr>
          </a:p>
        </p:txBody>
      </p:sp>
    </p:spTree>
    <p:extLst>
      <p:ext uri="{BB962C8B-B14F-4D97-AF65-F5344CB8AC3E}">
        <p14:creationId xmlns:p14="http://schemas.microsoft.com/office/powerpoint/2010/main" val="913134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1117600" y="696913"/>
            <a:ext cx="4648200" cy="3486150"/>
          </a:xfrm>
          <a:ln/>
        </p:spPr>
      </p:sp>
      <p:sp>
        <p:nvSpPr>
          <p:cNvPr id="399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39013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1117600" y="696913"/>
            <a:ext cx="4648200" cy="3486150"/>
          </a:xfrm>
          <a:ln/>
        </p:spPr>
      </p:sp>
      <p:sp>
        <p:nvSpPr>
          <p:cNvPr id="4198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73194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1117600" y="696913"/>
            <a:ext cx="4648200" cy="3486150"/>
          </a:xfrm>
          <a:ln/>
        </p:spPr>
      </p:sp>
      <p:sp>
        <p:nvSpPr>
          <p:cNvPr id="4403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97083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https://www.cnblogs.com/yilang/p/11103061.html</a:t>
            </a:r>
          </a:p>
          <a:p>
            <a:endParaRPr kumimoji="1" lang="en-US" altLang="zh-CN" dirty="0"/>
          </a:p>
          <a:p>
            <a:r>
              <a:rPr kumimoji="1" lang="zh-CN" altLang="en-US" dirty="0"/>
              <a:t>在这一页增加：内存编址、地址的三种进制表示及相互转换、地址线与内存大小之间的关系</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21</a:t>
            </a:fld>
            <a:endParaRPr lang="en-US" altLang="zh-CN"/>
          </a:p>
        </p:txBody>
      </p:sp>
    </p:spTree>
    <p:extLst>
      <p:ext uri="{BB962C8B-B14F-4D97-AF65-F5344CB8AC3E}">
        <p14:creationId xmlns:p14="http://schemas.microsoft.com/office/powerpoint/2010/main" val="1667777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17600" y="696913"/>
            <a:ext cx="4648200" cy="3486150"/>
          </a:xfrm>
          <a:ln/>
        </p:spPr>
      </p:sp>
      <p:sp>
        <p:nvSpPr>
          <p:cNvPr id="491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67497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17600" y="696913"/>
            <a:ext cx="4648200" cy="3486150"/>
          </a:xfrm>
          <a:ln/>
        </p:spPr>
      </p:sp>
      <p:sp>
        <p:nvSpPr>
          <p:cNvPr id="512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921997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17600" y="696913"/>
            <a:ext cx="4648200" cy="3486150"/>
          </a:xfrm>
          <a:ln/>
        </p:spPr>
      </p:sp>
      <p:sp>
        <p:nvSpPr>
          <p:cNvPr id="512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4988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charset="0"/>
                <a:ea typeface="MS PGothic" pitchFamily="34" charset="-128"/>
                <a:cs typeface="ＭＳ Ｐゴシック" charset="-128"/>
              </a:rPr>
              <a:t>上世纪</a:t>
            </a:r>
            <a:r>
              <a:rPr lang="en-US" altLang="zh-CN" sz="1200" b="0" i="0" kern="1200" dirty="0">
                <a:solidFill>
                  <a:schemeClr val="tx1"/>
                </a:solidFill>
                <a:effectLst/>
                <a:latin typeface="Times New Roman" charset="0"/>
                <a:ea typeface="MS PGothic" pitchFamily="34" charset="-128"/>
                <a:cs typeface="ＭＳ Ｐゴシック" charset="-128"/>
              </a:rPr>
              <a:t>60</a:t>
            </a:r>
            <a:r>
              <a:rPr lang="zh-CN" altLang="en-US" sz="1200" b="0" i="0" kern="1200" dirty="0">
                <a:solidFill>
                  <a:schemeClr val="tx1"/>
                </a:solidFill>
                <a:effectLst/>
                <a:latin typeface="Times New Roman" charset="0"/>
                <a:ea typeface="MS PGothic" pitchFamily="34" charset="-128"/>
                <a:cs typeface="ＭＳ Ｐゴシック" charset="-128"/>
              </a:rPr>
              <a:t>年代末或</a:t>
            </a:r>
            <a:r>
              <a:rPr lang="en-US" altLang="zh-CN" sz="1200" b="0" i="0" kern="1200" dirty="0">
                <a:solidFill>
                  <a:schemeClr val="tx1"/>
                </a:solidFill>
                <a:effectLst/>
                <a:latin typeface="Times New Roman" charset="0"/>
                <a:ea typeface="MS PGothic" pitchFamily="34" charset="-128"/>
                <a:cs typeface="ＭＳ Ｐゴシック" charset="-128"/>
              </a:rPr>
              <a:t>70</a:t>
            </a:r>
            <a:r>
              <a:rPr lang="zh-CN" altLang="en-US" sz="1200" b="0" i="0" kern="1200" dirty="0">
                <a:solidFill>
                  <a:schemeClr val="tx1"/>
                </a:solidFill>
                <a:effectLst/>
                <a:latin typeface="Times New Roman" charset="0"/>
                <a:ea typeface="MS PGothic" pitchFamily="34" charset="-128"/>
                <a:cs typeface="ＭＳ Ｐゴシック" charset="-128"/>
              </a:rPr>
              <a:t>年代初，</a:t>
            </a:r>
            <a:r>
              <a:rPr lang="en-US" altLang="zh-CN" sz="1200" b="0" i="0" kern="1200" dirty="0">
                <a:solidFill>
                  <a:schemeClr val="tx1"/>
                </a:solidFill>
                <a:effectLst/>
                <a:latin typeface="Times New Roman" charset="0"/>
                <a:ea typeface="MS PGothic" pitchFamily="34" charset="-128"/>
                <a:cs typeface="ＭＳ Ｐゴシック" charset="-128"/>
              </a:rPr>
              <a:t>Arnold </a:t>
            </a:r>
            <a:r>
              <a:rPr lang="en-US" altLang="zh-CN" sz="1200" b="0" i="0" kern="1200" dirty="0" err="1">
                <a:solidFill>
                  <a:schemeClr val="tx1"/>
                </a:solidFill>
                <a:effectLst/>
                <a:latin typeface="Times New Roman" charset="0"/>
                <a:ea typeface="MS PGothic" pitchFamily="34" charset="-128"/>
                <a:cs typeface="ＭＳ Ｐゴシック" charset="-128"/>
              </a:rPr>
              <a:t>Reinold</a:t>
            </a:r>
            <a:r>
              <a:rPr lang="zh-CN" altLang="en-US" sz="1200" b="0" i="0" kern="1200" dirty="0">
                <a:solidFill>
                  <a:schemeClr val="tx1"/>
                </a:solidFill>
                <a:effectLst/>
                <a:latin typeface="Times New Roman" charset="0"/>
                <a:ea typeface="MS PGothic" pitchFamily="34" charset="-128"/>
                <a:cs typeface="ＭＳ Ｐゴシック" charset="-128"/>
              </a:rPr>
              <a:t>拍摄的</a:t>
            </a:r>
            <a:r>
              <a:rPr lang="en-US" altLang="zh-CN" sz="1200" b="0" i="0" kern="1200" dirty="0">
                <a:solidFill>
                  <a:schemeClr val="tx1"/>
                </a:solidFill>
                <a:effectLst/>
                <a:latin typeface="Times New Roman" charset="0"/>
                <a:ea typeface="MS PGothic" pitchFamily="34" charset="-128"/>
                <a:cs typeface="ＭＳ Ｐゴシック" charset="-128"/>
              </a:rPr>
              <a:t>FORTRAN</a:t>
            </a:r>
            <a:r>
              <a:rPr lang="zh-CN" altLang="en-US" sz="1200" b="0" i="0" kern="1200" dirty="0">
                <a:solidFill>
                  <a:schemeClr val="tx1"/>
                </a:solidFill>
                <a:effectLst/>
                <a:latin typeface="Times New Roman" charset="0"/>
                <a:ea typeface="MS PGothic" pitchFamily="34" charset="-128"/>
                <a:cs typeface="ＭＳ Ｐゴシック" charset="-128"/>
              </a:rPr>
              <a:t>计算程序穿孔卡照片</a:t>
            </a:r>
            <a:endParaRPr lang="zh-CN" altLang="en-US" dirty="0"/>
          </a:p>
        </p:txBody>
      </p:sp>
      <p:sp>
        <p:nvSpPr>
          <p:cNvPr id="4" name="灯片编号占位符 3"/>
          <p:cNvSpPr>
            <a:spLocks noGrp="1"/>
          </p:cNvSpPr>
          <p:nvPr>
            <p:ph type="sldNum" sz="quarter" idx="5"/>
          </p:nvPr>
        </p:nvSpPr>
        <p:spPr/>
        <p:txBody>
          <a:bodyPr/>
          <a:lstStyle/>
          <a:p>
            <a:pPr>
              <a:defRPr/>
            </a:pPr>
            <a:fld id="{71D49B4D-DEA5-164C-8C49-0673B669A5E2}" type="slidenum">
              <a:rPr lang="en-US" altLang="zh-CN" smtClean="0"/>
              <a:pPr>
                <a:defRPr/>
              </a:pPr>
              <a:t>2</a:t>
            </a:fld>
            <a:endParaRPr lang="en-US" altLang="zh-CN"/>
          </a:p>
        </p:txBody>
      </p:sp>
    </p:spTree>
    <p:extLst>
      <p:ext uri="{BB962C8B-B14F-4D97-AF65-F5344CB8AC3E}">
        <p14:creationId xmlns:p14="http://schemas.microsoft.com/office/powerpoint/2010/main" val="3243260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xfrm>
            <a:off x="1117600" y="696913"/>
            <a:ext cx="4648200" cy="3486150"/>
          </a:xfrm>
          <a:ln/>
        </p:spPr>
      </p:sp>
      <p:sp>
        <p:nvSpPr>
          <p:cNvPr id="552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755800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xfrm>
            <a:off x="1117600" y="696913"/>
            <a:ext cx="4648200" cy="3486150"/>
          </a:xfrm>
          <a:ln/>
        </p:spPr>
      </p:sp>
      <p:sp>
        <p:nvSpPr>
          <p:cNvPr id="532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zh-CN" altLang="en-US" dirty="0">
                <a:ea typeface="MS PGothic" charset="-128"/>
              </a:rPr>
              <a:t>地球赤道的周长</a:t>
            </a:r>
            <a:endParaRPr lang="zh-CN" altLang="zh-CN" dirty="0">
              <a:ea typeface="MS PGothic" charset="-128"/>
            </a:endParaRPr>
          </a:p>
        </p:txBody>
      </p:sp>
    </p:spTree>
    <p:extLst>
      <p:ext uri="{BB962C8B-B14F-4D97-AF65-F5344CB8AC3E}">
        <p14:creationId xmlns:p14="http://schemas.microsoft.com/office/powerpoint/2010/main" val="55936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1117600" y="696913"/>
            <a:ext cx="4648200" cy="3486150"/>
          </a:xfrm>
          <a:ln/>
        </p:spPr>
      </p:sp>
      <p:sp>
        <p:nvSpPr>
          <p:cNvPr id="573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7254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寄存器堆</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34</a:t>
            </a:fld>
            <a:endParaRPr lang="en-US" altLang="zh-CN"/>
          </a:p>
        </p:txBody>
      </p:sp>
    </p:spTree>
    <p:extLst>
      <p:ext uri="{BB962C8B-B14F-4D97-AF65-F5344CB8AC3E}">
        <p14:creationId xmlns:p14="http://schemas.microsoft.com/office/powerpoint/2010/main" val="1060077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Taskmgr</a:t>
            </a:r>
            <a:r>
              <a:rPr kumimoji="1" lang="en-US" altLang="zh-CN" dirty="0"/>
              <a:t>: idle process</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37</a:t>
            </a:fld>
            <a:endParaRPr lang="en-US" altLang="zh-CN"/>
          </a:p>
        </p:txBody>
      </p:sp>
    </p:spTree>
    <p:extLst>
      <p:ext uri="{BB962C8B-B14F-4D97-AF65-F5344CB8AC3E}">
        <p14:creationId xmlns:p14="http://schemas.microsoft.com/office/powerpoint/2010/main" val="38442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38</a:t>
            </a:fld>
            <a:endParaRPr lang="en-US" altLang="zh-CN"/>
          </a:p>
        </p:txBody>
      </p:sp>
    </p:spTree>
    <p:extLst>
      <p:ext uri="{BB962C8B-B14F-4D97-AF65-F5344CB8AC3E}">
        <p14:creationId xmlns:p14="http://schemas.microsoft.com/office/powerpoint/2010/main" val="1958936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1117600" y="696913"/>
            <a:ext cx="4648200" cy="3486150"/>
          </a:xfrm>
          <a:ln/>
        </p:spPr>
      </p:sp>
      <p:sp>
        <p:nvSpPr>
          <p:cNvPr id="7168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612818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117600" y="696913"/>
            <a:ext cx="4648200" cy="3486150"/>
          </a:xfrm>
          <a:ln/>
        </p:spPr>
      </p:sp>
      <p:sp>
        <p:nvSpPr>
          <p:cNvPr id="655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071529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pc,</a:t>
            </a:r>
            <a:r>
              <a:rPr kumimoji="1" lang="en-US" altLang="zh-CN" baseline="0" dirty="0"/>
              <a:t> </a:t>
            </a:r>
            <a:r>
              <a:rPr kumimoji="1" lang="en-US" altLang="zh-CN" baseline="0" dirty="0" err="1"/>
              <a:t>sp</a:t>
            </a:r>
            <a:r>
              <a:rPr kumimoji="1" lang="en-US" altLang="zh-CN" baseline="0" dirty="0"/>
              <a:t>, </a:t>
            </a:r>
            <a:r>
              <a:rPr kumimoji="1" lang="en-US" altLang="zh-CN" baseline="0" dirty="0" err="1"/>
              <a:t>psw</a:t>
            </a:r>
            <a:r>
              <a:rPr kumimoji="1" lang="en-US" altLang="zh-CN" baseline="0" dirty="0"/>
              <a:t>【</a:t>
            </a:r>
            <a:r>
              <a:rPr kumimoji="1" lang="zh-CN" altLang="en-US" baseline="0" dirty="0"/>
              <a:t>此处在进程上下文中可以重点讲一下</a:t>
            </a:r>
            <a:r>
              <a:rPr kumimoji="1" lang="en-US" altLang="zh-CN" baseline="0" dirty="0"/>
              <a:t>】</a:t>
            </a:r>
            <a:endParaRPr kumimoji="1" lang="zh-CN" altLang="en-US" dirty="0"/>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42</a:t>
            </a:fld>
            <a:endParaRPr lang="en-US" altLang="zh-CN"/>
          </a:p>
        </p:txBody>
      </p:sp>
    </p:spTree>
    <p:extLst>
      <p:ext uri="{BB962C8B-B14F-4D97-AF65-F5344CB8AC3E}">
        <p14:creationId xmlns:p14="http://schemas.microsoft.com/office/powerpoint/2010/main" val="217910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1117600" y="696913"/>
            <a:ext cx="4648200" cy="3486150"/>
          </a:xfrm>
          <a:ln/>
        </p:spPr>
      </p:sp>
      <p:sp>
        <p:nvSpPr>
          <p:cNvPr id="8704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zh-CN" altLang="en-US" dirty="0">
                <a:ea typeface="MS PGothic" charset="-128"/>
              </a:rPr>
              <a:t>使用</a:t>
            </a:r>
            <a:r>
              <a:rPr lang="en-US" altLang="zh-CN" dirty="0" err="1">
                <a:ea typeface="MS PGothic" charset="-128"/>
              </a:rPr>
              <a:t>helloworld</a:t>
            </a:r>
            <a:r>
              <a:rPr lang="zh-CN" altLang="en-US" dirty="0">
                <a:ea typeface="MS PGothic" charset="-128"/>
              </a:rPr>
              <a:t>编写、存储、编译、运行的例子展示操作系统的几大功能</a:t>
            </a:r>
            <a:endParaRPr lang="zh-CN" altLang="zh-CN" dirty="0">
              <a:ea typeface="MS PGothic" charset="-128"/>
            </a:endParaRPr>
          </a:p>
        </p:txBody>
      </p:sp>
    </p:spTree>
    <p:extLst>
      <p:ext uri="{BB962C8B-B14F-4D97-AF65-F5344CB8AC3E}">
        <p14:creationId xmlns:p14="http://schemas.microsoft.com/office/powerpoint/2010/main" val="167059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1117600" y="696913"/>
            <a:ext cx="4648200" cy="3486150"/>
          </a:xfrm>
          <a:ln/>
        </p:spPr>
      </p:sp>
      <p:sp>
        <p:nvSpPr>
          <p:cNvPr id="235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29610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文件树</a:t>
            </a:r>
          </a:p>
          <a:p>
            <a:r>
              <a:rPr kumimoji="1" lang="zh-CN" altLang="en-US" dirty="0"/>
              <a:t>设备管理器</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45</a:t>
            </a:fld>
            <a:endParaRPr lang="en-US" altLang="zh-CN"/>
          </a:p>
        </p:txBody>
      </p:sp>
    </p:spTree>
    <p:extLst>
      <p:ext uri="{BB962C8B-B14F-4D97-AF65-F5344CB8AC3E}">
        <p14:creationId xmlns:p14="http://schemas.microsoft.com/office/powerpoint/2010/main" val="526920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1117600" y="696913"/>
            <a:ext cx="4648200" cy="3486150"/>
          </a:xfrm>
          <a:ln/>
        </p:spPr>
      </p:sp>
      <p:sp>
        <p:nvSpPr>
          <p:cNvPr id="747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dirty="0">
              <a:ea typeface="MS PGothic" charset="-128"/>
            </a:endParaRPr>
          </a:p>
        </p:txBody>
      </p:sp>
    </p:spTree>
    <p:extLst>
      <p:ext uri="{BB962C8B-B14F-4D97-AF65-F5344CB8AC3E}">
        <p14:creationId xmlns:p14="http://schemas.microsoft.com/office/powerpoint/2010/main" val="1471356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1117600" y="696913"/>
            <a:ext cx="4648200" cy="3486150"/>
          </a:xfrm>
          <a:ln/>
        </p:spPr>
      </p:sp>
      <p:sp>
        <p:nvSpPr>
          <p:cNvPr id="768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2048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1117600" y="696913"/>
            <a:ext cx="4648200" cy="3486150"/>
          </a:xfrm>
          <a:ln/>
        </p:spPr>
      </p:sp>
      <p:sp>
        <p:nvSpPr>
          <p:cNvPr id="788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7514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1117600" y="696913"/>
            <a:ext cx="4648200" cy="3486150"/>
          </a:xfrm>
          <a:ln/>
        </p:spPr>
      </p:sp>
      <p:sp>
        <p:nvSpPr>
          <p:cNvPr id="808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519156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1117600" y="696913"/>
            <a:ext cx="4648200" cy="3486150"/>
          </a:xfrm>
          <a:ln/>
        </p:spPr>
      </p:sp>
      <p:sp>
        <p:nvSpPr>
          <p:cNvPr id="829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38094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1117600" y="696913"/>
            <a:ext cx="46482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898882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1117600" y="696913"/>
            <a:ext cx="46482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205171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1117600" y="696913"/>
            <a:ext cx="4648200" cy="3486150"/>
          </a:xfrm>
          <a:ln/>
        </p:spPr>
      </p:sp>
      <p:sp>
        <p:nvSpPr>
          <p:cNvPr id="890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299384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charset="0"/>
                <a:ea typeface="MS PGothic" charset="-128"/>
              </a:defRPr>
            </a:lvl1pPr>
            <a:lvl2pPr marL="742950" indent="-285750" defTabSz="923925">
              <a:defRPr>
                <a:solidFill>
                  <a:schemeClr val="tx1"/>
                </a:solidFill>
                <a:latin typeface="Verdana" charset="0"/>
                <a:ea typeface="MS PGothic" charset="-128"/>
              </a:defRPr>
            </a:lvl2pPr>
            <a:lvl3pPr marL="1143000" indent="-228600" defTabSz="923925">
              <a:defRPr>
                <a:solidFill>
                  <a:schemeClr val="tx1"/>
                </a:solidFill>
                <a:latin typeface="Verdana" charset="0"/>
                <a:ea typeface="MS PGothic" charset="-128"/>
              </a:defRPr>
            </a:lvl3pPr>
            <a:lvl4pPr marL="1600200" indent="-228600" defTabSz="923925">
              <a:defRPr>
                <a:solidFill>
                  <a:schemeClr val="tx1"/>
                </a:solidFill>
                <a:latin typeface="Verdana" charset="0"/>
                <a:ea typeface="MS PGothic" charset="-128"/>
              </a:defRPr>
            </a:lvl4pPr>
            <a:lvl5pPr marL="2057400" indent="-228600" defTabSz="923925">
              <a:defRPr>
                <a:solidFill>
                  <a:schemeClr val="tx1"/>
                </a:solidFill>
                <a:latin typeface="Verdana" charset="0"/>
                <a:ea typeface="MS PGothic" charset="-128"/>
              </a:defRPr>
            </a:lvl5pPr>
            <a:lvl6pPr marL="2514600" indent="-228600" defTabSz="923925" eaLnBrk="0" fontAlgn="base" hangingPunct="0">
              <a:spcBef>
                <a:spcPct val="0"/>
              </a:spcBef>
              <a:spcAft>
                <a:spcPct val="0"/>
              </a:spcAft>
              <a:defRPr>
                <a:solidFill>
                  <a:schemeClr val="tx1"/>
                </a:solidFill>
                <a:latin typeface="Verdana" charset="0"/>
                <a:ea typeface="MS PGothic" charset="-128"/>
              </a:defRPr>
            </a:lvl6pPr>
            <a:lvl7pPr marL="2971800" indent="-228600" defTabSz="923925" eaLnBrk="0" fontAlgn="base" hangingPunct="0">
              <a:spcBef>
                <a:spcPct val="0"/>
              </a:spcBef>
              <a:spcAft>
                <a:spcPct val="0"/>
              </a:spcAft>
              <a:defRPr>
                <a:solidFill>
                  <a:schemeClr val="tx1"/>
                </a:solidFill>
                <a:latin typeface="Verdana" charset="0"/>
                <a:ea typeface="MS PGothic" charset="-128"/>
              </a:defRPr>
            </a:lvl7pPr>
            <a:lvl8pPr marL="3429000" indent="-228600" defTabSz="923925" eaLnBrk="0" fontAlgn="base" hangingPunct="0">
              <a:spcBef>
                <a:spcPct val="0"/>
              </a:spcBef>
              <a:spcAft>
                <a:spcPct val="0"/>
              </a:spcAft>
              <a:defRPr>
                <a:solidFill>
                  <a:schemeClr val="tx1"/>
                </a:solidFill>
                <a:latin typeface="Verdana" charset="0"/>
                <a:ea typeface="MS PGothic" charset="-128"/>
              </a:defRPr>
            </a:lvl8pPr>
            <a:lvl9pPr marL="3886200" indent="-228600" defTabSz="923925" eaLnBrk="0" fontAlgn="base" hangingPunct="0">
              <a:spcBef>
                <a:spcPct val="0"/>
              </a:spcBef>
              <a:spcAft>
                <a:spcPct val="0"/>
              </a:spcAft>
              <a:defRPr>
                <a:solidFill>
                  <a:schemeClr val="tx1"/>
                </a:solidFill>
                <a:latin typeface="Verdana" charset="0"/>
                <a:ea typeface="MS PGothic" charset="-128"/>
              </a:defRPr>
            </a:lvl9pPr>
          </a:lstStyle>
          <a:p>
            <a:fld id="{DE88A373-A779-C24C-B505-E41357C67D5A}" type="slidenum">
              <a:rPr lang="en-US" altLang="zh-CN">
                <a:latin typeface="Times New Roman" charset="0"/>
              </a:rPr>
              <a:pPr/>
              <a:t>55</a:t>
            </a:fld>
            <a:endParaRPr lang="en-US" altLang="zh-CN">
              <a:latin typeface="Times New Roman"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CN" altLang="zh-CN" dirty="0">
              <a:ea typeface="MS PGothic" charset="-128"/>
            </a:endParaRPr>
          </a:p>
        </p:txBody>
      </p:sp>
    </p:spTree>
    <p:extLst>
      <p:ext uri="{BB962C8B-B14F-4D97-AF65-F5344CB8AC3E}">
        <p14:creationId xmlns:p14="http://schemas.microsoft.com/office/powerpoint/2010/main" val="1062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117600" y="696913"/>
            <a:ext cx="4648200" cy="3486150"/>
          </a:xfrm>
          <a:ln/>
        </p:spPr>
      </p:sp>
      <p:sp>
        <p:nvSpPr>
          <p:cNvPr id="2150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11636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1117600" y="696913"/>
            <a:ext cx="4648200" cy="3486150"/>
          </a:xfrm>
          <a:ln/>
        </p:spPr>
      </p:sp>
      <p:sp>
        <p:nvSpPr>
          <p:cNvPr id="235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1997973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1117600" y="696913"/>
            <a:ext cx="4648200" cy="3486150"/>
          </a:xfrm>
          <a:ln/>
        </p:spPr>
      </p:sp>
      <p:sp>
        <p:nvSpPr>
          <p:cNvPr id="276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endParaRPr lang="zh-CN" altLang="zh-CN">
              <a:ea typeface="MS PGothic" charset="-128"/>
            </a:endParaRPr>
          </a:p>
        </p:txBody>
      </p:sp>
    </p:spTree>
    <p:extLst>
      <p:ext uri="{BB962C8B-B14F-4D97-AF65-F5344CB8AC3E}">
        <p14:creationId xmlns:p14="http://schemas.microsoft.com/office/powerpoint/2010/main" val="67192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便捷性</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7</a:t>
            </a:fld>
            <a:endParaRPr lang="en-US" altLang="zh-CN"/>
          </a:p>
        </p:txBody>
      </p:sp>
    </p:spTree>
    <p:extLst>
      <p:ext uri="{BB962C8B-B14F-4D97-AF65-F5344CB8AC3E}">
        <p14:creationId xmlns:p14="http://schemas.microsoft.com/office/powerpoint/2010/main" val="163752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便捷性</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8</a:t>
            </a:fld>
            <a:endParaRPr lang="en-US" altLang="zh-CN"/>
          </a:p>
        </p:txBody>
      </p:sp>
    </p:spTree>
    <p:extLst>
      <p:ext uri="{BB962C8B-B14F-4D97-AF65-F5344CB8AC3E}">
        <p14:creationId xmlns:p14="http://schemas.microsoft.com/office/powerpoint/2010/main" val="10819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便捷性</a:t>
            </a:r>
          </a:p>
        </p:txBody>
      </p:sp>
      <p:sp>
        <p:nvSpPr>
          <p:cNvPr id="4" name="幻灯片编号占位符 3"/>
          <p:cNvSpPr>
            <a:spLocks noGrp="1"/>
          </p:cNvSpPr>
          <p:nvPr>
            <p:ph type="sldNum" sz="quarter" idx="10"/>
          </p:nvPr>
        </p:nvSpPr>
        <p:spPr/>
        <p:txBody>
          <a:bodyPr/>
          <a:lstStyle/>
          <a:p>
            <a:pPr>
              <a:defRPr/>
            </a:pPr>
            <a:fld id="{71D49B4D-DEA5-164C-8C49-0673B669A5E2}" type="slidenum">
              <a:rPr lang="en-US" altLang="zh-CN" smtClean="0"/>
              <a:pPr>
                <a:defRPr/>
              </a:pPr>
              <a:t>9</a:t>
            </a:fld>
            <a:endParaRPr lang="en-US" altLang="zh-CN"/>
          </a:p>
        </p:txBody>
      </p:sp>
    </p:spTree>
    <p:extLst>
      <p:ext uri="{BB962C8B-B14F-4D97-AF65-F5344CB8AC3E}">
        <p14:creationId xmlns:p14="http://schemas.microsoft.com/office/powerpoint/2010/main" val="382715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zh-CN" altLang="zh-CN"/>
            </a:p>
          </p:txBody>
        </p:sp>
      </p:grpSp>
      <p:sp>
        <p:nvSpPr>
          <p:cNvPr id="152578" name="Rectangle 2"/>
          <p:cNvSpPr>
            <a:spLocks noGrp="1" noChangeArrowheads="1"/>
          </p:cNvSpPr>
          <p:nvPr>
            <p:ph type="ctrTitle"/>
          </p:nvPr>
        </p:nvSpPr>
        <p:spPr>
          <a:xfrm>
            <a:off x="685800" y="685800"/>
            <a:ext cx="7772400" cy="2127250"/>
          </a:xfrm>
        </p:spPr>
        <p:txBody>
          <a:bodyPr/>
          <a:lstStyle>
            <a:lvl1pPr marL="0" marR="0" indent="0" algn="ctr" defTabSz="914400" rtl="0" eaLnBrk="0" fontAlgn="base" latinLnBrk="0" hangingPunct="0">
              <a:lnSpc>
                <a:spcPct val="100000"/>
              </a:lnSpc>
              <a:spcBef>
                <a:spcPct val="0"/>
              </a:spcBef>
              <a:spcAft>
                <a:spcPct val="0"/>
              </a:spcAft>
              <a:buClrTx/>
              <a:buSzTx/>
              <a:buFontTx/>
              <a:buNone/>
              <a:tabLst/>
              <a:defRPr sz="4300"/>
            </a:lvl1pPr>
          </a:lstStyle>
          <a:p>
            <a:r>
              <a:rPr lang="zh-CN" altLang="en-US"/>
              <a:t>单击此处编辑母版标题样式</a:t>
            </a:r>
            <a:endParaRPr lang="en-US" dirty="0"/>
          </a:p>
        </p:txBody>
      </p:sp>
    </p:spTree>
    <p:extLst>
      <p:ext uri="{BB962C8B-B14F-4D97-AF65-F5344CB8AC3E}">
        <p14:creationId xmlns:p14="http://schemas.microsoft.com/office/powerpoint/2010/main" val="181533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01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0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8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55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444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1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4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12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0001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6122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a:latin typeface="Times New Roman"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a:latin typeface="Times New Roman"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zh-CN" altLang="zh-CN" sz="2400">
              <a:latin typeface="Times New Roman"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zh-CN" sz="1000" b="1">
                <a:solidFill>
                  <a:srgbClr val="006699"/>
                </a:solidFill>
                <a:latin typeface="Helvetica" charset="0"/>
              </a:rPr>
              <a:t>1.</a:t>
            </a:r>
            <a:fld id="{8C73AA77-15F2-B44B-8D33-1E83A567AB09}" type="slidenum">
              <a:rPr lang="en-US" altLang="zh-CN" sz="1000" b="1" smtClean="0">
                <a:solidFill>
                  <a:srgbClr val="006699"/>
                </a:solidFill>
                <a:latin typeface="Helvetica" charset="0"/>
              </a:rPr>
              <a:pPr algn="ctr">
                <a:spcBef>
                  <a:spcPct val="50000"/>
                </a:spcBef>
                <a:defRPr/>
              </a:pPr>
              <a:t>‹#›</a:t>
            </a:fld>
            <a:endParaRPr lang="en-US" altLang="zh-CN" sz="1000" b="1">
              <a:solidFill>
                <a:srgbClr val="006699"/>
              </a:solidFill>
              <a:latin typeface="Helvetica" charset="0"/>
            </a:endParaRPr>
          </a:p>
        </p:txBody>
      </p:sp>
    </p:spTree>
  </p:cSld>
  <p:clrMap bg1="lt1" tx1="dk1" bg2="lt2" tx2="dk2" accent1="accent1" accent2="accent2" accent3="accent3" accent4="accent4" accent5="accent5" accent6="accent6" hlink="hlink" folHlink="folHlink"/>
  <p:sldLayoutIdLst>
    <p:sldLayoutId id="2147484239"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holat.com/course/os2024swu"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noChangeArrowheads="1"/>
          </p:cNvSpPr>
          <p:nvPr>
            <p:ph type="ctrTitle"/>
          </p:nvPr>
        </p:nvSpPr>
        <p:spPr>
          <a:xfrm>
            <a:off x="371475" y="482600"/>
            <a:ext cx="8458200" cy="2560638"/>
          </a:xfrm>
          <a:noFill/>
        </p:spPr>
        <p:txBody>
          <a:bodyPr/>
          <a:lstStyle/>
          <a:p>
            <a:pPr eaLnBrk="1" hangingPunct="1"/>
            <a:r>
              <a:rPr lang="en-US" altLang="zh-CN">
                <a:solidFill>
                  <a:srgbClr val="002060"/>
                </a:solidFill>
                <a:ea typeface="MS PGothic" charset="-128"/>
              </a:rPr>
              <a:t>Operating System Principle</a:t>
            </a:r>
            <a:br>
              <a:rPr lang="en-US" altLang="zh-CN">
                <a:solidFill>
                  <a:srgbClr val="002060"/>
                </a:solidFill>
                <a:ea typeface="MS PGothic" charset="-128"/>
              </a:rPr>
            </a:br>
            <a:br>
              <a:rPr lang="en-US" altLang="zh-CN">
                <a:solidFill>
                  <a:srgbClr val="002060"/>
                </a:solidFill>
                <a:ea typeface="MS PGothic" charset="-128"/>
              </a:rPr>
            </a:br>
            <a:r>
              <a:rPr lang="en-US" altLang="zh-CN" sz="4000">
                <a:solidFill>
                  <a:srgbClr val="002060"/>
                </a:solidFill>
                <a:ea typeface="MS PGothic" charset="-128"/>
              </a:rPr>
              <a:t>Chapter 1:  Introduction</a:t>
            </a:r>
          </a:p>
        </p:txBody>
      </p:sp>
      <p:sp>
        <p:nvSpPr>
          <p:cNvPr id="7" name="Rectangle 4"/>
          <p:cNvSpPr txBox="1">
            <a:spLocks noChangeArrowheads="1"/>
          </p:cNvSpPr>
          <p:nvPr/>
        </p:nvSpPr>
        <p:spPr bwMode="auto">
          <a:xfrm>
            <a:off x="371475" y="3873500"/>
            <a:ext cx="845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marL="0" marR="0" indent="0" algn="ctr" defTabSz="914400" rtl="0" eaLnBrk="0" fontAlgn="base" latinLnBrk="0" hangingPunct="0">
              <a:lnSpc>
                <a:spcPct val="100000"/>
              </a:lnSpc>
              <a:spcBef>
                <a:spcPct val="0"/>
              </a:spcBef>
              <a:spcAft>
                <a:spcPct val="0"/>
              </a:spcAft>
              <a:buClrTx/>
              <a:buSzTx/>
              <a:buFontTx/>
              <a:buNone/>
              <a:tabLst/>
              <a:defRPr sz="43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sz="3200" kern="0" dirty="0">
                <a:ea typeface="MS PGothic" charset="-128"/>
              </a:rPr>
              <a:t>Feb,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642938" y="166688"/>
            <a:ext cx="7510462" cy="576262"/>
          </a:xfrm>
        </p:spPr>
        <p:txBody>
          <a:bodyPr/>
          <a:lstStyle/>
          <a:p>
            <a:pPr eaLnBrk="1" hangingPunct="1"/>
            <a:r>
              <a:rPr lang="en-US" altLang="zh-CN">
                <a:ea typeface="MS PGothic" charset="-128"/>
              </a:rPr>
              <a:t>Security View</a:t>
            </a:r>
          </a:p>
        </p:txBody>
      </p:sp>
      <p:sp>
        <p:nvSpPr>
          <p:cNvPr id="29698" name="Rectangle 3"/>
          <p:cNvSpPr>
            <a:spLocks noGrp="1" noChangeArrowheads="1"/>
          </p:cNvSpPr>
          <p:nvPr>
            <p:ph type="body" idx="4294967295"/>
          </p:nvPr>
        </p:nvSpPr>
        <p:spPr>
          <a:xfrm>
            <a:off x="827088" y="1028700"/>
            <a:ext cx="6638925" cy="5168900"/>
          </a:xfrm>
        </p:spPr>
        <p:txBody>
          <a:bodyPr/>
          <a:lstStyle/>
          <a:p>
            <a:r>
              <a:rPr lang="en-US" altLang="zh-CN" sz="2800">
                <a:ea typeface="MS PGothic" charset="-128"/>
              </a:rPr>
              <a:t>OS is a </a:t>
            </a:r>
            <a:r>
              <a:rPr lang="en-US" altLang="zh-CN" sz="2800" b="1">
                <a:solidFill>
                  <a:srgbClr val="3366FF"/>
                </a:solidFill>
                <a:ea typeface="MS PGothic" charset="-128"/>
              </a:rPr>
              <a:t>control program</a:t>
            </a:r>
          </a:p>
          <a:p>
            <a:pPr lvl="1"/>
            <a:r>
              <a:rPr lang="en-US" altLang="zh-CN" sz="2400">
                <a:ea typeface="MS PGothic" charset="-128"/>
              </a:rPr>
              <a:t>Controls execution of programs to prevent errors and improper use of the computer</a:t>
            </a:r>
          </a:p>
          <a:p>
            <a:pPr>
              <a:buFont typeface="Monotype Sorts" charset="2"/>
              <a:buNone/>
            </a:pPr>
            <a:endParaRPr lang="en-US" altLang="zh-CN">
              <a:ea typeface="MS PGothic" charset="-128"/>
            </a:endParaRPr>
          </a:p>
          <a:p>
            <a:pPr lvl="1"/>
            <a:endParaRPr lang="en-US" altLang="zh-CN" sz="2800">
              <a:ea typeface="MS PGothic" charset="-128"/>
            </a:endParaRPr>
          </a:p>
        </p:txBody>
      </p:sp>
      <p:pic>
        <p:nvPicPr>
          <p:cNvPr id="2969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0" y="2882900"/>
            <a:ext cx="3608388"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213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642938" y="166688"/>
            <a:ext cx="7510462" cy="576262"/>
          </a:xfrm>
        </p:spPr>
        <p:txBody>
          <a:bodyPr/>
          <a:lstStyle/>
          <a:p>
            <a:pPr eaLnBrk="1" hangingPunct="1"/>
            <a:r>
              <a:rPr lang="en-US" altLang="zh-CN">
                <a:ea typeface="MS PGothic" charset="-128"/>
              </a:rPr>
              <a:t>Resource View</a:t>
            </a:r>
          </a:p>
        </p:txBody>
      </p:sp>
      <p:sp>
        <p:nvSpPr>
          <p:cNvPr id="31746" name="Rectangle 3"/>
          <p:cNvSpPr>
            <a:spLocks noGrp="1" noChangeArrowheads="1"/>
          </p:cNvSpPr>
          <p:nvPr>
            <p:ph type="body" idx="4294967295"/>
          </p:nvPr>
        </p:nvSpPr>
        <p:spPr>
          <a:xfrm>
            <a:off x="827088" y="1028700"/>
            <a:ext cx="6638925" cy="5168900"/>
          </a:xfrm>
        </p:spPr>
        <p:txBody>
          <a:bodyPr/>
          <a:lstStyle/>
          <a:p>
            <a:r>
              <a:rPr lang="en-US" altLang="zh-CN" sz="2800">
                <a:ea typeface="MS PGothic" charset="-128"/>
              </a:rPr>
              <a:t>OS is a </a:t>
            </a:r>
            <a:r>
              <a:rPr lang="en-US" altLang="zh-CN" sz="2800" b="1">
                <a:solidFill>
                  <a:srgbClr val="3366FF"/>
                </a:solidFill>
                <a:ea typeface="MS PGothic" charset="-128"/>
              </a:rPr>
              <a:t>resource allocator</a:t>
            </a:r>
          </a:p>
          <a:p>
            <a:pPr lvl="1"/>
            <a:r>
              <a:rPr lang="en-US" altLang="zh-CN" sz="2400">
                <a:ea typeface="MS PGothic" charset="-128"/>
              </a:rPr>
              <a:t>Manages all resources</a:t>
            </a:r>
          </a:p>
          <a:p>
            <a:pPr lvl="1"/>
            <a:r>
              <a:rPr lang="en-US" altLang="zh-CN" sz="2400">
                <a:ea typeface="MS PGothic" charset="-128"/>
              </a:rPr>
              <a:t>Decides between conflicting requests for efficient and fair resource use</a:t>
            </a:r>
          </a:p>
          <a:p>
            <a:pPr>
              <a:buFont typeface="Monotype Sorts" charset="2"/>
              <a:buNone/>
            </a:pPr>
            <a:endParaRPr lang="en-US" altLang="zh-CN">
              <a:ea typeface="MS PGothic" charset="-128"/>
            </a:endParaRPr>
          </a:p>
          <a:p>
            <a:pPr lvl="1"/>
            <a:endParaRPr lang="en-US" altLang="zh-CN" sz="2800">
              <a:ea typeface="MS PGothic" charset="-128"/>
            </a:endParaRPr>
          </a:p>
        </p:txBody>
      </p:sp>
      <p:pic>
        <p:nvPicPr>
          <p:cNvPr id="3174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9050" y="3167063"/>
            <a:ext cx="31750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a:xfrm>
            <a:off x="457200" y="214313"/>
            <a:ext cx="8229600" cy="576262"/>
          </a:xfrm>
        </p:spPr>
        <p:txBody>
          <a:bodyPr/>
          <a:lstStyle/>
          <a:p>
            <a:pPr eaLnBrk="1" hangingPunct="1"/>
            <a:r>
              <a:rPr lang="en-US" altLang="zh-CN">
                <a:ea typeface="MS PGothic" charset="-128"/>
              </a:rPr>
              <a:t>Computer System Organization</a:t>
            </a:r>
          </a:p>
        </p:txBody>
      </p:sp>
      <p:sp>
        <p:nvSpPr>
          <p:cNvPr id="33794" name="Rectangle 3"/>
          <p:cNvSpPr>
            <a:spLocks noGrp="1" noChangeArrowheads="1"/>
          </p:cNvSpPr>
          <p:nvPr>
            <p:ph type="body" idx="4294967295"/>
          </p:nvPr>
        </p:nvSpPr>
        <p:spPr>
          <a:xfrm>
            <a:off x="815975" y="1233488"/>
            <a:ext cx="7597775" cy="4530725"/>
          </a:xfrm>
        </p:spPr>
        <p:txBody>
          <a:bodyPr/>
          <a:lstStyle/>
          <a:p>
            <a:r>
              <a:rPr lang="en-US" altLang="zh-CN" sz="2400" dirty="0">
                <a:ea typeface="MS PGothic" charset="-128"/>
              </a:rPr>
              <a:t>Computer-system operation</a:t>
            </a:r>
          </a:p>
          <a:p>
            <a:pPr lvl="1"/>
            <a:r>
              <a:rPr lang="en-US" altLang="zh-CN" dirty="0">
                <a:ea typeface="MS PGothic" charset="-128"/>
              </a:rPr>
              <a:t>One or more CPUs, device controllers connect through common </a:t>
            </a:r>
            <a:r>
              <a:rPr lang="en-US" altLang="zh-CN" b="1" dirty="0">
                <a:solidFill>
                  <a:srgbClr val="00B0F0"/>
                </a:solidFill>
                <a:ea typeface="MS PGothic" charset="-128"/>
              </a:rPr>
              <a:t>bus</a:t>
            </a:r>
            <a:r>
              <a:rPr lang="en-US" altLang="zh-CN" dirty="0">
                <a:ea typeface="MS PGothic" charset="-128"/>
              </a:rPr>
              <a:t> providing access to shared memory</a:t>
            </a:r>
          </a:p>
          <a:p>
            <a:pPr lvl="1"/>
            <a:r>
              <a:rPr lang="en-US" altLang="zh-CN" dirty="0">
                <a:ea typeface="MS PGothic" charset="-128"/>
              </a:rPr>
              <a:t>Concurrent execution of CPUs and devices competing for memory cycles</a:t>
            </a:r>
          </a:p>
          <a:p>
            <a:pPr lvl="1"/>
            <a:endParaRPr lang="en-US" altLang="zh-CN" dirty="0">
              <a:ea typeface="MS PGothic" charset="-128"/>
            </a:endParaRPr>
          </a:p>
        </p:txBody>
      </p:sp>
      <p:pic>
        <p:nvPicPr>
          <p:cNvPr id="337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3090863"/>
            <a:ext cx="6059487"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46"/>
          <p:cNvSpPr>
            <a:spLocks noChangeArrowheads="1"/>
          </p:cNvSpPr>
          <p:nvPr/>
        </p:nvSpPr>
        <p:spPr bwMode="auto">
          <a:xfrm>
            <a:off x="6583363" y="2730500"/>
            <a:ext cx="1112837" cy="914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Main</a:t>
            </a:r>
          </a:p>
          <a:p>
            <a:pPr>
              <a:spcBef>
                <a:spcPct val="0"/>
              </a:spcBef>
              <a:buClrTx/>
              <a:buSzTx/>
              <a:buFontTx/>
              <a:buNone/>
            </a:pPr>
            <a:r>
              <a:rPr kumimoji="0" lang="en-US" altLang="zh-CN" dirty="0">
                <a:latin typeface="Verdana" charset="0"/>
              </a:rPr>
              <a:t>memory</a:t>
            </a:r>
          </a:p>
        </p:txBody>
      </p:sp>
      <p:sp>
        <p:nvSpPr>
          <p:cNvPr id="35842" name="AutoShape 201"/>
          <p:cNvSpPr>
            <a:spLocks noChangeArrowheads="1"/>
          </p:cNvSpPr>
          <p:nvPr/>
        </p:nvSpPr>
        <p:spPr bwMode="auto">
          <a:xfrm>
            <a:off x="5059363" y="28829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3" name="Rectangle 202"/>
          <p:cNvSpPr>
            <a:spLocks noChangeArrowheads="1"/>
          </p:cNvSpPr>
          <p:nvPr/>
        </p:nvSpPr>
        <p:spPr bwMode="auto">
          <a:xfrm>
            <a:off x="4144963" y="2914650"/>
            <a:ext cx="909637"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a:t>
            </a:r>
          </a:p>
          <a:p>
            <a:pPr>
              <a:spcBef>
                <a:spcPct val="0"/>
              </a:spcBef>
              <a:buClrTx/>
              <a:buSzTx/>
              <a:buFontTx/>
              <a:buNone/>
            </a:pPr>
            <a:r>
              <a:rPr kumimoji="0" lang="en-US" altLang="zh-CN">
                <a:latin typeface="Verdana" charset="0"/>
              </a:rPr>
              <a:t>bridge</a:t>
            </a:r>
          </a:p>
        </p:txBody>
      </p:sp>
      <p:sp>
        <p:nvSpPr>
          <p:cNvPr id="35844" name="AutoShape 205"/>
          <p:cNvSpPr>
            <a:spLocks noChangeArrowheads="1"/>
          </p:cNvSpPr>
          <p:nvPr/>
        </p:nvSpPr>
        <p:spPr bwMode="auto">
          <a:xfrm>
            <a:off x="2687638" y="28829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5" name="Rectangle 206"/>
          <p:cNvSpPr>
            <a:spLocks noChangeArrowheads="1"/>
          </p:cNvSpPr>
          <p:nvPr/>
        </p:nvSpPr>
        <p:spPr bwMode="auto">
          <a:xfrm>
            <a:off x="787400" y="2914650"/>
            <a:ext cx="1873250"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35846" name="Rectangle 207"/>
          <p:cNvSpPr>
            <a:spLocks noChangeArrowheads="1"/>
          </p:cNvSpPr>
          <p:nvPr/>
        </p:nvSpPr>
        <p:spPr bwMode="auto">
          <a:xfrm>
            <a:off x="1703388" y="15875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7" name="Rectangle 208"/>
          <p:cNvSpPr>
            <a:spLocks noChangeArrowheads="1"/>
          </p:cNvSpPr>
          <p:nvPr/>
        </p:nvSpPr>
        <p:spPr bwMode="auto">
          <a:xfrm>
            <a:off x="1703388" y="17399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8" name="Rectangle 210"/>
          <p:cNvSpPr>
            <a:spLocks noChangeArrowheads="1"/>
          </p:cNvSpPr>
          <p:nvPr/>
        </p:nvSpPr>
        <p:spPr bwMode="auto">
          <a:xfrm>
            <a:off x="1703388" y="18923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49" name="Rectangle 211"/>
          <p:cNvSpPr>
            <a:spLocks noChangeArrowheads="1"/>
          </p:cNvSpPr>
          <p:nvPr/>
        </p:nvSpPr>
        <p:spPr bwMode="auto">
          <a:xfrm>
            <a:off x="1703388" y="20447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0" name="Rectangle 212"/>
          <p:cNvSpPr>
            <a:spLocks noChangeArrowheads="1"/>
          </p:cNvSpPr>
          <p:nvPr/>
        </p:nvSpPr>
        <p:spPr bwMode="auto">
          <a:xfrm>
            <a:off x="1703388" y="21971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1" name="AutoShape 214"/>
          <p:cNvSpPr>
            <a:spLocks noChangeArrowheads="1"/>
          </p:cNvSpPr>
          <p:nvPr/>
        </p:nvSpPr>
        <p:spPr bwMode="auto">
          <a:xfrm>
            <a:off x="2438400" y="15875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2" name="AutoShape 215"/>
          <p:cNvSpPr>
            <a:spLocks noChangeArrowheads="1"/>
          </p:cNvSpPr>
          <p:nvPr/>
        </p:nvSpPr>
        <p:spPr bwMode="auto">
          <a:xfrm flipH="1">
            <a:off x="2425700" y="19685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3" name="Rectangle 220"/>
          <p:cNvSpPr>
            <a:spLocks noChangeArrowheads="1"/>
          </p:cNvSpPr>
          <p:nvPr/>
        </p:nvSpPr>
        <p:spPr bwMode="auto">
          <a:xfrm>
            <a:off x="2920999" y="1435100"/>
            <a:ext cx="568325"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ALU</a:t>
            </a:r>
          </a:p>
        </p:txBody>
      </p:sp>
      <p:sp>
        <p:nvSpPr>
          <p:cNvPr id="35854" name="Text Box 221"/>
          <p:cNvSpPr txBox="1">
            <a:spLocks noChangeArrowheads="1"/>
          </p:cNvSpPr>
          <p:nvPr/>
        </p:nvSpPr>
        <p:spPr bwMode="auto">
          <a:xfrm>
            <a:off x="1435100" y="1266825"/>
            <a:ext cx="1255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Register file</a:t>
            </a:r>
          </a:p>
        </p:txBody>
      </p:sp>
      <p:sp>
        <p:nvSpPr>
          <p:cNvPr id="35855" name="AutoShape 222"/>
          <p:cNvSpPr>
            <a:spLocks noChangeArrowheads="1"/>
          </p:cNvSpPr>
          <p:nvPr/>
        </p:nvSpPr>
        <p:spPr bwMode="auto">
          <a:xfrm>
            <a:off x="1778000" y="2425700"/>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6" name="Rectangle 223"/>
          <p:cNvSpPr>
            <a:spLocks noChangeArrowheads="1"/>
          </p:cNvSpPr>
          <p:nvPr/>
        </p:nvSpPr>
        <p:spPr bwMode="auto">
          <a:xfrm>
            <a:off x="635000" y="12065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57" name="Text Box 225"/>
          <p:cNvSpPr txBox="1">
            <a:spLocks noChangeArrowheads="1"/>
          </p:cNvSpPr>
          <p:nvPr/>
        </p:nvSpPr>
        <p:spPr bwMode="auto">
          <a:xfrm>
            <a:off x="566738" y="9017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35858" name="Text Box 229"/>
          <p:cNvSpPr txBox="1">
            <a:spLocks noChangeArrowheads="1"/>
          </p:cNvSpPr>
          <p:nvPr/>
        </p:nvSpPr>
        <p:spPr bwMode="auto">
          <a:xfrm>
            <a:off x="3597275" y="21971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35859" name="Line 230"/>
          <p:cNvSpPr>
            <a:spLocks noChangeShapeType="1"/>
          </p:cNvSpPr>
          <p:nvPr/>
        </p:nvSpPr>
        <p:spPr bwMode="auto">
          <a:xfrm flipH="1">
            <a:off x="3454400" y="25019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Text Box 231"/>
          <p:cNvSpPr txBox="1">
            <a:spLocks noChangeArrowheads="1"/>
          </p:cNvSpPr>
          <p:nvPr/>
        </p:nvSpPr>
        <p:spPr bwMode="auto">
          <a:xfrm>
            <a:off x="5133975" y="21971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35861" name="Line 232"/>
          <p:cNvSpPr>
            <a:spLocks noChangeShapeType="1"/>
          </p:cNvSpPr>
          <p:nvPr/>
        </p:nvSpPr>
        <p:spPr bwMode="auto">
          <a:xfrm>
            <a:off x="5740400" y="25019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AutoShape 236"/>
          <p:cNvSpPr>
            <a:spLocks noChangeArrowheads="1"/>
          </p:cNvSpPr>
          <p:nvPr/>
        </p:nvSpPr>
        <p:spPr bwMode="auto">
          <a:xfrm>
            <a:off x="4368800" y="35687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3" name="AutoShape 238"/>
          <p:cNvSpPr>
            <a:spLocks noChangeArrowheads="1"/>
          </p:cNvSpPr>
          <p:nvPr/>
        </p:nvSpPr>
        <p:spPr bwMode="auto">
          <a:xfrm flipV="1">
            <a:off x="547370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4" name="Rectangle 239"/>
          <p:cNvSpPr>
            <a:spLocks noChangeArrowheads="1"/>
          </p:cNvSpPr>
          <p:nvPr/>
        </p:nvSpPr>
        <p:spPr bwMode="auto">
          <a:xfrm>
            <a:off x="5054600" y="50292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35865" name="AutoShape 240"/>
          <p:cNvSpPr>
            <a:spLocks noChangeArrowheads="1"/>
          </p:cNvSpPr>
          <p:nvPr/>
        </p:nvSpPr>
        <p:spPr bwMode="auto">
          <a:xfrm flipV="1">
            <a:off x="314325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6" name="Rectangle 241"/>
          <p:cNvSpPr>
            <a:spLocks noChangeArrowheads="1"/>
          </p:cNvSpPr>
          <p:nvPr/>
        </p:nvSpPr>
        <p:spPr bwMode="auto">
          <a:xfrm>
            <a:off x="2724150" y="50292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35867" name="AutoShape 242"/>
          <p:cNvSpPr>
            <a:spLocks noChangeArrowheads="1"/>
          </p:cNvSpPr>
          <p:nvPr/>
        </p:nvSpPr>
        <p:spPr bwMode="auto">
          <a:xfrm flipV="1">
            <a:off x="1466850" y="43053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68" name="Rectangle 243"/>
          <p:cNvSpPr>
            <a:spLocks noChangeArrowheads="1"/>
          </p:cNvSpPr>
          <p:nvPr/>
        </p:nvSpPr>
        <p:spPr bwMode="auto">
          <a:xfrm>
            <a:off x="1123950" y="5016500"/>
            <a:ext cx="11430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dirty="0">
                <a:latin typeface="Verdana" charset="0"/>
              </a:rPr>
              <a:t>USB</a:t>
            </a:r>
          </a:p>
          <a:p>
            <a:pPr>
              <a:spcBef>
                <a:spcPct val="0"/>
              </a:spcBef>
              <a:buClrTx/>
              <a:buSzTx/>
              <a:buFontTx/>
              <a:buNone/>
            </a:pPr>
            <a:r>
              <a:rPr kumimoji="0" lang="en-US" altLang="zh-CN" dirty="0">
                <a:latin typeface="Verdana" charset="0"/>
              </a:rPr>
              <a:t>controller</a:t>
            </a:r>
          </a:p>
        </p:txBody>
      </p:sp>
      <p:sp>
        <p:nvSpPr>
          <p:cNvPr id="35869" name="Line 246"/>
          <p:cNvSpPr>
            <a:spLocks noChangeShapeType="1"/>
          </p:cNvSpPr>
          <p:nvPr/>
        </p:nvSpPr>
        <p:spPr bwMode="auto">
          <a:xfrm>
            <a:off x="1352550" y="55499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47"/>
          <p:cNvSpPr>
            <a:spLocks noChangeShapeType="1"/>
          </p:cNvSpPr>
          <p:nvPr/>
        </p:nvSpPr>
        <p:spPr bwMode="auto">
          <a:xfrm>
            <a:off x="2114550" y="55499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Text Box 248"/>
          <p:cNvSpPr txBox="1">
            <a:spLocks noChangeArrowheads="1"/>
          </p:cNvSpPr>
          <p:nvPr/>
        </p:nvSpPr>
        <p:spPr bwMode="auto">
          <a:xfrm>
            <a:off x="769938" y="5762625"/>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Mouse</a:t>
            </a:r>
          </a:p>
        </p:txBody>
      </p:sp>
      <p:sp>
        <p:nvSpPr>
          <p:cNvPr id="35872" name="Text Box 249"/>
          <p:cNvSpPr txBox="1">
            <a:spLocks noChangeArrowheads="1"/>
          </p:cNvSpPr>
          <p:nvPr/>
        </p:nvSpPr>
        <p:spPr bwMode="auto">
          <a:xfrm>
            <a:off x="1612900" y="57785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Keyboard</a:t>
            </a:r>
          </a:p>
        </p:txBody>
      </p:sp>
      <p:sp>
        <p:nvSpPr>
          <p:cNvPr id="35873" name="Line 250"/>
          <p:cNvSpPr>
            <a:spLocks noChangeShapeType="1"/>
          </p:cNvSpPr>
          <p:nvPr/>
        </p:nvSpPr>
        <p:spPr bwMode="auto">
          <a:xfrm>
            <a:off x="3409950" y="55499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Text Box 251"/>
          <p:cNvSpPr txBox="1">
            <a:spLocks noChangeArrowheads="1"/>
          </p:cNvSpPr>
          <p:nvPr/>
        </p:nvSpPr>
        <p:spPr bwMode="auto">
          <a:xfrm>
            <a:off x="2962275" y="57785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35875" name="Line 258"/>
          <p:cNvSpPr>
            <a:spLocks noChangeShapeType="1"/>
          </p:cNvSpPr>
          <p:nvPr/>
        </p:nvSpPr>
        <p:spPr bwMode="auto">
          <a:xfrm>
            <a:off x="5715000" y="55499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6" name="AutoShape 259"/>
          <p:cNvSpPr>
            <a:spLocks noChangeArrowheads="1"/>
          </p:cNvSpPr>
          <p:nvPr/>
        </p:nvSpPr>
        <p:spPr bwMode="auto">
          <a:xfrm>
            <a:off x="5410200" y="59309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35877" name="AutoShape 235"/>
          <p:cNvSpPr>
            <a:spLocks noChangeArrowheads="1"/>
          </p:cNvSpPr>
          <p:nvPr/>
        </p:nvSpPr>
        <p:spPr bwMode="auto">
          <a:xfrm>
            <a:off x="558800" y="40894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78" name="Rectangle 261"/>
          <p:cNvSpPr>
            <a:spLocks noChangeArrowheads="1"/>
          </p:cNvSpPr>
          <p:nvPr/>
        </p:nvSpPr>
        <p:spPr bwMode="auto">
          <a:xfrm>
            <a:off x="1635125" y="42592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79" name="Rectangle 262"/>
          <p:cNvSpPr>
            <a:spLocks noChangeArrowheads="1"/>
          </p:cNvSpPr>
          <p:nvPr/>
        </p:nvSpPr>
        <p:spPr bwMode="auto">
          <a:xfrm>
            <a:off x="3311525" y="42497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0" name="Rectangle 264"/>
          <p:cNvSpPr>
            <a:spLocks noChangeArrowheads="1"/>
          </p:cNvSpPr>
          <p:nvPr/>
        </p:nvSpPr>
        <p:spPr bwMode="auto">
          <a:xfrm>
            <a:off x="5645150" y="42402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1" name="Text Box 265"/>
          <p:cNvSpPr txBox="1">
            <a:spLocks noChangeArrowheads="1"/>
          </p:cNvSpPr>
          <p:nvPr/>
        </p:nvSpPr>
        <p:spPr bwMode="auto">
          <a:xfrm>
            <a:off x="4248150" y="43942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35882" name="Rectangle 266"/>
          <p:cNvSpPr>
            <a:spLocks noChangeArrowheads="1"/>
          </p:cNvSpPr>
          <p:nvPr/>
        </p:nvSpPr>
        <p:spPr bwMode="auto">
          <a:xfrm>
            <a:off x="4535488" y="41783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3" name="Rectangle 267"/>
          <p:cNvSpPr>
            <a:spLocks noChangeArrowheads="1"/>
          </p:cNvSpPr>
          <p:nvPr/>
        </p:nvSpPr>
        <p:spPr bwMode="auto">
          <a:xfrm>
            <a:off x="64262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4" name="Rectangle 268"/>
          <p:cNvSpPr>
            <a:spLocks noChangeArrowheads="1"/>
          </p:cNvSpPr>
          <p:nvPr/>
        </p:nvSpPr>
        <p:spPr bwMode="auto">
          <a:xfrm>
            <a:off x="67310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5" name="Rectangle 269"/>
          <p:cNvSpPr>
            <a:spLocks noChangeArrowheads="1"/>
          </p:cNvSpPr>
          <p:nvPr/>
        </p:nvSpPr>
        <p:spPr bwMode="auto">
          <a:xfrm>
            <a:off x="7035800" y="41021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5886" name="Text Box 270"/>
          <p:cNvSpPr txBox="1">
            <a:spLocks noChangeArrowheads="1"/>
          </p:cNvSpPr>
          <p:nvPr/>
        </p:nvSpPr>
        <p:spPr bwMode="auto">
          <a:xfrm>
            <a:off x="6335713" y="4521200"/>
            <a:ext cx="20145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adapters</a:t>
            </a:r>
          </a:p>
          <a:p>
            <a:pPr>
              <a:spcBef>
                <a:spcPct val="0"/>
              </a:spcBef>
              <a:buClrTx/>
              <a:buSzTx/>
              <a:buFontTx/>
              <a:buNone/>
            </a:pPr>
            <a:endParaRPr kumimoji="0" lang="en-US" altLang="zh-CN" dirty="0">
              <a:latin typeface="Verdana" charset="0"/>
            </a:endParaRPr>
          </a:p>
        </p:txBody>
      </p:sp>
      <p:sp>
        <p:nvSpPr>
          <p:cNvPr id="35888" name="Rectangle 320"/>
          <p:cNvSpPr>
            <a:spLocks noChangeArrowheads="1"/>
          </p:cNvSpPr>
          <p:nvPr/>
        </p:nvSpPr>
        <p:spPr bwMode="auto">
          <a:xfrm>
            <a:off x="787400" y="18161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50"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a:ea typeface="MS PGothic" charset="-128"/>
              </a:rPr>
              <a:t>Computer System Organization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CPU</a:t>
            </a:r>
          </a:p>
        </p:txBody>
      </p:sp>
      <p:sp>
        <p:nvSpPr>
          <p:cNvPr id="36866" name="Rectangle 146"/>
          <p:cNvSpPr>
            <a:spLocks noChangeAspect="1" noChangeArrowheads="1"/>
          </p:cNvSpPr>
          <p:nvPr/>
        </p:nvSpPr>
        <p:spPr bwMode="auto">
          <a:xfrm>
            <a:off x="7165974" y="2536823"/>
            <a:ext cx="1139825" cy="8239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Main</a:t>
            </a:r>
          </a:p>
          <a:p>
            <a:pPr>
              <a:spcBef>
                <a:spcPct val="0"/>
              </a:spcBef>
              <a:buClrTx/>
              <a:buSzTx/>
              <a:buFontTx/>
              <a:buNone/>
            </a:pPr>
            <a:r>
              <a:rPr kumimoji="0" lang="en-US" altLang="zh-CN" dirty="0">
                <a:latin typeface="Verdana" charset="0"/>
              </a:rPr>
              <a:t>memory</a:t>
            </a:r>
          </a:p>
        </p:txBody>
      </p:sp>
      <p:sp>
        <p:nvSpPr>
          <p:cNvPr id="36867" name="AutoShape 201"/>
          <p:cNvSpPr>
            <a:spLocks noChangeAspect="1" noChangeArrowheads="1"/>
          </p:cNvSpPr>
          <p:nvPr/>
        </p:nvSpPr>
        <p:spPr bwMode="auto">
          <a:xfrm>
            <a:off x="5807076" y="2673348"/>
            <a:ext cx="1344612" cy="481013"/>
          </a:xfrm>
          <a:prstGeom prst="leftRightArrow">
            <a:avLst>
              <a:gd name="adj1" fmla="val 50000"/>
              <a:gd name="adj2" fmla="val 55908"/>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68" name="Rectangle 202"/>
          <p:cNvSpPr>
            <a:spLocks noChangeAspect="1" noChangeArrowheads="1"/>
          </p:cNvSpPr>
          <p:nvPr/>
        </p:nvSpPr>
        <p:spPr bwMode="auto">
          <a:xfrm>
            <a:off x="4968875" y="2701923"/>
            <a:ext cx="81915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a:t>
            </a:r>
          </a:p>
          <a:p>
            <a:pPr>
              <a:spcBef>
                <a:spcPct val="0"/>
              </a:spcBef>
              <a:buClrTx/>
              <a:buSzTx/>
              <a:buFontTx/>
              <a:buNone/>
            </a:pPr>
            <a:r>
              <a:rPr kumimoji="0" lang="en-US" altLang="zh-CN">
                <a:latin typeface="Verdana" charset="0"/>
              </a:rPr>
              <a:t>bridge</a:t>
            </a:r>
          </a:p>
        </p:txBody>
      </p:sp>
      <p:sp>
        <p:nvSpPr>
          <p:cNvPr id="36869" name="AutoShape 205"/>
          <p:cNvSpPr>
            <a:spLocks noChangeAspect="1" noChangeArrowheads="1"/>
          </p:cNvSpPr>
          <p:nvPr/>
        </p:nvSpPr>
        <p:spPr bwMode="auto">
          <a:xfrm>
            <a:off x="3641725" y="2673348"/>
            <a:ext cx="1309687" cy="481013"/>
          </a:xfrm>
          <a:prstGeom prst="leftRightArrow">
            <a:avLst>
              <a:gd name="adj1" fmla="val 50000"/>
              <a:gd name="adj2" fmla="val 5445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0" name="Rectangle 206"/>
          <p:cNvSpPr>
            <a:spLocks noChangeAspect="1" noChangeArrowheads="1"/>
          </p:cNvSpPr>
          <p:nvPr/>
        </p:nvSpPr>
        <p:spPr bwMode="auto">
          <a:xfrm>
            <a:off x="1257300" y="2701923"/>
            <a:ext cx="23749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36871" name="Rectangle 207"/>
          <p:cNvSpPr>
            <a:spLocks noChangeAspect="1" noChangeArrowheads="1"/>
          </p:cNvSpPr>
          <p:nvPr/>
        </p:nvSpPr>
        <p:spPr bwMode="auto">
          <a:xfrm>
            <a:off x="2770188" y="1506536"/>
            <a:ext cx="615950" cy="138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2" name="Rectangle 208"/>
          <p:cNvSpPr>
            <a:spLocks noChangeAspect="1" noChangeArrowheads="1"/>
          </p:cNvSpPr>
          <p:nvPr/>
        </p:nvSpPr>
        <p:spPr bwMode="auto">
          <a:xfrm>
            <a:off x="2770188" y="1644648"/>
            <a:ext cx="615950" cy="136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3" name="Rectangle 210"/>
          <p:cNvSpPr>
            <a:spLocks noChangeAspect="1" noChangeArrowheads="1"/>
          </p:cNvSpPr>
          <p:nvPr/>
        </p:nvSpPr>
        <p:spPr bwMode="auto">
          <a:xfrm>
            <a:off x="2770188" y="1781173"/>
            <a:ext cx="615950" cy="138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4" name="Rectangle 211"/>
          <p:cNvSpPr>
            <a:spLocks noChangeAspect="1" noChangeArrowheads="1"/>
          </p:cNvSpPr>
          <p:nvPr/>
        </p:nvSpPr>
        <p:spPr bwMode="auto">
          <a:xfrm>
            <a:off x="2770188" y="1919286"/>
            <a:ext cx="615950" cy="136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5" name="Rectangle 212"/>
          <p:cNvSpPr>
            <a:spLocks noChangeAspect="1" noChangeArrowheads="1"/>
          </p:cNvSpPr>
          <p:nvPr/>
        </p:nvSpPr>
        <p:spPr bwMode="auto">
          <a:xfrm>
            <a:off x="2770188" y="2055811"/>
            <a:ext cx="615950" cy="1381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6" name="AutoShape 214"/>
          <p:cNvSpPr>
            <a:spLocks noChangeAspect="1" noChangeArrowheads="1"/>
          </p:cNvSpPr>
          <p:nvPr/>
        </p:nvSpPr>
        <p:spPr bwMode="auto">
          <a:xfrm>
            <a:off x="3424236" y="1506536"/>
            <a:ext cx="400050" cy="3429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7" name="AutoShape 215"/>
          <p:cNvSpPr>
            <a:spLocks noChangeAspect="1" noChangeArrowheads="1"/>
          </p:cNvSpPr>
          <p:nvPr/>
        </p:nvSpPr>
        <p:spPr bwMode="auto">
          <a:xfrm flipH="1">
            <a:off x="3414714" y="1849436"/>
            <a:ext cx="400050" cy="344487"/>
          </a:xfrm>
          <a:prstGeom prst="rightArrow">
            <a:avLst>
              <a:gd name="adj1" fmla="val 50000"/>
              <a:gd name="adj2" fmla="val 2903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78" name="Rectangle 220"/>
          <p:cNvSpPr>
            <a:spLocks noChangeAspect="1" noChangeArrowheads="1"/>
          </p:cNvSpPr>
          <p:nvPr/>
        </p:nvSpPr>
        <p:spPr bwMode="auto">
          <a:xfrm>
            <a:off x="3881438" y="1370011"/>
            <a:ext cx="479425" cy="9604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sz="1600" dirty="0">
                <a:latin typeface="Verdana" charset="0"/>
              </a:rPr>
              <a:t>ALU</a:t>
            </a:r>
          </a:p>
        </p:txBody>
      </p:sp>
      <p:sp>
        <p:nvSpPr>
          <p:cNvPr id="36879" name="Text Box 221"/>
          <p:cNvSpPr txBox="1">
            <a:spLocks noChangeAspect="1" noChangeArrowheads="1"/>
          </p:cNvSpPr>
          <p:nvPr/>
        </p:nvSpPr>
        <p:spPr bwMode="auto">
          <a:xfrm>
            <a:off x="2411413" y="1149934"/>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36880" name="AutoShape 222"/>
          <p:cNvSpPr>
            <a:spLocks noChangeAspect="1" noChangeArrowheads="1"/>
          </p:cNvSpPr>
          <p:nvPr/>
        </p:nvSpPr>
        <p:spPr bwMode="auto">
          <a:xfrm>
            <a:off x="2836863" y="2262186"/>
            <a:ext cx="549275" cy="411162"/>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1" name="Rectangle 223"/>
          <p:cNvSpPr>
            <a:spLocks noChangeAspect="1" noChangeArrowheads="1"/>
          </p:cNvSpPr>
          <p:nvPr/>
        </p:nvSpPr>
        <p:spPr bwMode="auto">
          <a:xfrm>
            <a:off x="1104900" y="1163636"/>
            <a:ext cx="3379788" cy="21971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2" name="Text Box 225"/>
          <p:cNvSpPr txBox="1">
            <a:spLocks noChangeAspect="1" noChangeArrowheads="1"/>
          </p:cNvSpPr>
          <p:nvPr/>
        </p:nvSpPr>
        <p:spPr bwMode="auto">
          <a:xfrm>
            <a:off x="1028700" y="873123"/>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 chip</a:t>
            </a:r>
          </a:p>
        </p:txBody>
      </p:sp>
      <p:sp>
        <p:nvSpPr>
          <p:cNvPr id="36883" name="Text Box 229"/>
          <p:cNvSpPr txBox="1">
            <a:spLocks noChangeAspect="1" noChangeArrowheads="1"/>
          </p:cNvSpPr>
          <p:nvPr/>
        </p:nvSpPr>
        <p:spPr bwMode="auto">
          <a:xfrm>
            <a:off x="4508500" y="2027236"/>
            <a:ext cx="1241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36884" name="Line 230"/>
          <p:cNvSpPr>
            <a:spLocks noChangeAspect="1" noChangeShapeType="1"/>
          </p:cNvSpPr>
          <p:nvPr/>
        </p:nvSpPr>
        <p:spPr bwMode="auto">
          <a:xfrm flipH="1">
            <a:off x="4346575" y="2330448"/>
            <a:ext cx="619125" cy="412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5" name="Text Box 231"/>
          <p:cNvSpPr txBox="1">
            <a:spLocks noChangeAspect="1" noChangeArrowheads="1"/>
          </p:cNvSpPr>
          <p:nvPr/>
        </p:nvSpPr>
        <p:spPr bwMode="auto">
          <a:xfrm>
            <a:off x="6089650" y="2025648"/>
            <a:ext cx="1298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36886" name="Line 232"/>
          <p:cNvSpPr>
            <a:spLocks noChangeAspect="1" noChangeShapeType="1"/>
          </p:cNvSpPr>
          <p:nvPr/>
        </p:nvSpPr>
        <p:spPr bwMode="auto">
          <a:xfrm>
            <a:off x="6438900" y="2330448"/>
            <a:ext cx="0" cy="412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7" name="Rectangle 233"/>
          <p:cNvSpPr>
            <a:spLocks noChangeAspect="1" noChangeArrowheads="1"/>
          </p:cNvSpPr>
          <p:nvPr/>
        </p:nvSpPr>
        <p:spPr bwMode="auto">
          <a:xfrm>
            <a:off x="1200151" y="1603373"/>
            <a:ext cx="1123949"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Cache </a:t>
            </a:r>
          </a:p>
          <a:p>
            <a:pPr>
              <a:spcBef>
                <a:spcPct val="0"/>
              </a:spcBef>
              <a:buClrTx/>
              <a:buSzTx/>
              <a:buFontTx/>
              <a:buNone/>
            </a:pPr>
            <a:r>
              <a:rPr kumimoji="0" lang="en-US" altLang="zh-CN" sz="1600" dirty="0">
                <a:latin typeface="Verdana" charset="0"/>
              </a:rPr>
              <a:t>memories</a:t>
            </a:r>
          </a:p>
        </p:txBody>
      </p:sp>
      <p:sp>
        <p:nvSpPr>
          <p:cNvPr id="36888" name="AutoShape 234"/>
          <p:cNvSpPr>
            <a:spLocks noChangeAspect="1" noChangeArrowheads="1"/>
          </p:cNvSpPr>
          <p:nvPr/>
        </p:nvSpPr>
        <p:spPr bwMode="auto">
          <a:xfrm>
            <a:off x="1485900" y="2138361"/>
            <a:ext cx="549275" cy="549275"/>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89" name="AutoShape 236"/>
          <p:cNvSpPr>
            <a:spLocks noChangeAspect="1" noChangeArrowheads="1"/>
          </p:cNvSpPr>
          <p:nvPr/>
        </p:nvSpPr>
        <p:spPr bwMode="auto">
          <a:xfrm flipH="1">
            <a:off x="2349500" y="1650998"/>
            <a:ext cx="400050" cy="344488"/>
          </a:xfrm>
          <a:prstGeom prst="leftRightArrow">
            <a:avLst>
              <a:gd name="adj1" fmla="val 50000"/>
              <a:gd name="adj2" fmla="val 23226"/>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36890" name="Rectangle 320"/>
          <p:cNvSpPr>
            <a:spLocks noChangeArrowheads="1"/>
          </p:cNvSpPr>
          <p:nvPr/>
        </p:nvSpPr>
        <p:spPr bwMode="auto">
          <a:xfrm>
            <a:off x="1427163" y="1250948"/>
            <a:ext cx="500063" cy="214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PC</a:t>
            </a:r>
          </a:p>
        </p:txBody>
      </p:sp>
      <p:pic>
        <p:nvPicPr>
          <p:cNvPr id="33819"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9163" y="4152900"/>
            <a:ext cx="5246687"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a:spLocks noChangeArrowheads="1"/>
          </p:cNvSpPr>
          <p:nvPr/>
        </p:nvSpPr>
        <p:spPr bwMode="auto">
          <a:xfrm>
            <a:off x="2901950" y="3860798"/>
            <a:ext cx="3213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lang="en-US" altLang="zh-CN" b="1" dirty="0">
                <a:solidFill>
                  <a:srgbClr val="FF0000"/>
                </a:solidFill>
                <a:latin typeface="Verdana" charset="0"/>
              </a:rPr>
              <a:t>CPU</a:t>
            </a:r>
            <a:r>
              <a:rPr lang="zh-CN" altLang="en-US" b="1" dirty="0">
                <a:solidFill>
                  <a:srgbClr val="FF0000"/>
                </a:solidFill>
                <a:latin typeface="Verdana" charset="0"/>
              </a:rPr>
              <a:t>： </a:t>
            </a:r>
            <a:r>
              <a:rPr lang="en-US" altLang="zh-CN" b="1" dirty="0">
                <a:solidFill>
                  <a:srgbClr val="FF0000"/>
                </a:solidFill>
                <a:latin typeface="Verdana" charset="0"/>
              </a:rPr>
              <a:t>2.70</a:t>
            </a:r>
            <a:r>
              <a:rPr lang="zh-CN" altLang="en-US" b="1" dirty="0">
                <a:solidFill>
                  <a:srgbClr val="FF0000"/>
                </a:solidFill>
                <a:latin typeface="Verdana" charset="0"/>
              </a:rPr>
              <a:t> </a:t>
            </a:r>
            <a:r>
              <a:rPr lang="en-US" altLang="zh-CN" b="1" dirty="0">
                <a:solidFill>
                  <a:srgbClr val="FF0000"/>
                </a:solidFill>
                <a:latin typeface="Verdana" charset="0"/>
              </a:rPr>
              <a:t>GHz</a:t>
            </a:r>
            <a:endParaRPr lang="zh-CN" altLang="en-US" b="1" dirty="0">
              <a:solidFill>
                <a:srgbClr val="FF0000"/>
              </a:solidFill>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63" y="8969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6263" y="4724400"/>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txBox="1">
            <a:spLocks noChangeArrowheads="1"/>
          </p:cNvSpPr>
          <p:nvPr/>
        </p:nvSpPr>
        <p:spPr bwMode="auto">
          <a:xfrm>
            <a:off x="457200" y="2143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Pipeline</a:t>
            </a:r>
          </a:p>
        </p:txBody>
      </p:sp>
      <p:pic>
        <p:nvPicPr>
          <p:cNvPr id="3789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0700" y="33988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6725" y="2116138"/>
            <a:ext cx="42418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457200" y="214313"/>
            <a:ext cx="8229600" cy="576262"/>
          </a:xfrm>
        </p:spPr>
        <p:txBody>
          <a:bodyPr/>
          <a:lstStyle/>
          <a:p>
            <a:r>
              <a:rPr lang="en-US" altLang="zh-CN">
                <a:ea typeface="MS PGothic" charset="-128"/>
              </a:rPr>
              <a:t>Multicore</a:t>
            </a:r>
          </a:p>
        </p:txBody>
      </p:sp>
      <p:pic>
        <p:nvPicPr>
          <p:cNvPr id="38914" name="Picture 10"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575753"/>
            <a:ext cx="591185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idx="4294967295"/>
          </p:nvPr>
        </p:nvSpPr>
        <p:spPr>
          <a:xfrm>
            <a:off x="500063" y="139700"/>
            <a:ext cx="8229600" cy="576263"/>
          </a:xfrm>
        </p:spPr>
        <p:txBody>
          <a:bodyPr/>
          <a:lstStyle/>
          <a:p>
            <a:r>
              <a:rPr lang="en-US" altLang="zh-CN" sz="2800">
                <a:ea typeface="MS PGothic" charset="-128"/>
              </a:rPr>
              <a:t>Multiprocessor</a:t>
            </a:r>
          </a:p>
        </p:txBody>
      </p:sp>
      <p:pic>
        <p:nvPicPr>
          <p:cNvPr id="40962" name="Picture 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709738"/>
            <a:ext cx="77089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 Structure</a:t>
            </a:r>
          </a:p>
        </p:txBody>
      </p:sp>
      <p:sp>
        <p:nvSpPr>
          <p:cNvPr id="43010" name="Rectangle 3"/>
          <p:cNvSpPr>
            <a:spLocks noGrp="1" noChangeArrowheads="1"/>
          </p:cNvSpPr>
          <p:nvPr>
            <p:ph type="body" idx="4294967295"/>
          </p:nvPr>
        </p:nvSpPr>
        <p:spPr>
          <a:xfrm>
            <a:off x="806450" y="1138238"/>
            <a:ext cx="7612063" cy="4805362"/>
          </a:xfrm>
        </p:spPr>
        <p:txBody>
          <a:bodyPr/>
          <a:lstStyle/>
          <a:p>
            <a:r>
              <a:rPr lang="en-US" altLang="zh-CN" dirty="0">
                <a:ea typeface="MS PGothic" charset="-128"/>
              </a:rPr>
              <a:t>Main memory – only large storage media that the CPU can access directly</a:t>
            </a:r>
          </a:p>
          <a:p>
            <a:pPr lvl="1"/>
            <a:r>
              <a:rPr lang="en-US" altLang="zh-CN" sz="1600" b="1" dirty="0">
                <a:solidFill>
                  <a:srgbClr val="3366FF"/>
                </a:solidFill>
                <a:ea typeface="MS PGothic" charset="-128"/>
              </a:rPr>
              <a:t>Random</a:t>
            </a:r>
            <a:r>
              <a:rPr lang="en-US" altLang="zh-CN" sz="1600" dirty="0">
                <a:solidFill>
                  <a:srgbClr val="0000FF"/>
                </a:solidFill>
                <a:ea typeface="MS PGothic" charset="-128"/>
              </a:rPr>
              <a:t> </a:t>
            </a:r>
            <a:r>
              <a:rPr lang="en-US" altLang="zh-CN" sz="1600" b="1" dirty="0">
                <a:solidFill>
                  <a:srgbClr val="3366FF"/>
                </a:solidFill>
                <a:ea typeface="MS PGothic" charset="-128"/>
              </a:rPr>
              <a:t>access</a:t>
            </a:r>
          </a:p>
          <a:p>
            <a:pPr lvl="1"/>
            <a:r>
              <a:rPr lang="en-US" altLang="zh-CN" sz="1600" dirty="0">
                <a:ea typeface="MS PGothic" charset="-128"/>
              </a:rPr>
              <a:t>Typically </a:t>
            </a:r>
            <a:r>
              <a:rPr lang="en-US" altLang="zh-CN" sz="1600" b="1" dirty="0">
                <a:solidFill>
                  <a:srgbClr val="3366FF"/>
                </a:solidFill>
                <a:ea typeface="MS PGothic" charset="-128"/>
              </a:rPr>
              <a:t>volatile</a:t>
            </a:r>
          </a:p>
          <a:p>
            <a:r>
              <a:rPr lang="en-US" altLang="zh-CN" dirty="0">
                <a:ea typeface="MS PGothic" charset="-128"/>
              </a:rPr>
              <a:t>Secondary storage – extension of main memory that provides large </a:t>
            </a:r>
            <a:r>
              <a:rPr lang="en-US" altLang="zh-CN" b="1" dirty="0">
                <a:solidFill>
                  <a:srgbClr val="3366FF"/>
                </a:solidFill>
                <a:ea typeface="MS PGothic" charset="-128"/>
              </a:rPr>
              <a:t>nonvolatile</a:t>
            </a:r>
            <a:r>
              <a:rPr lang="en-US" altLang="zh-CN" dirty="0">
                <a:solidFill>
                  <a:srgbClr val="0000FF"/>
                </a:solidFill>
                <a:ea typeface="MS PGothic" charset="-128"/>
              </a:rPr>
              <a:t> </a:t>
            </a:r>
            <a:r>
              <a:rPr lang="en-US" altLang="zh-CN" dirty="0">
                <a:ea typeface="MS PGothic" charset="-128"/>
              </a:rPr>
              <a:t>storage capacity</a:t>
            </a:r>
          </a:p>
          <a:p>
            <a:r>
              <a:rPr lang="en-US" altLang="zh-CN" dirty="0">
                <a:ea typeface="MS PGothic" charset="-128"/>
              </a:rPr>
              <a:t>Hard disks – rigid metal or glass platters covered with magnetic recording material </a:t>
            </a:r>
          </a:p>
          <a:p>
            <a:pPr lvl="1"/>
            <a:r>
              <a:rPr lang="en-US" altLang="zh-CN" sz="1600" dirty="0">
                <a:ea typeface="MS PGothic" charset="-128"/>
              </a:rPr>
              <a:t>Disk surface is logically divided into </a:t>
            </a:r>
            <a:r>
              <a:rPr lang="en-US" altLang="zh-CN" sz="1600" b="1" dirty="0">
                <a:solidFill>
                  <a:srgbClr val="3366FF"/>
                </a:solidFill>
                <a:ea typeface="MS PGothic" charset="-128"/>
              </a:rPr>
              <a:t>tracks</a:t>
            </a:r>
            <a:r>
              <a:rPr lang="en-US" altLang="zh-CN" sz="1600" dirty="0">
                <a:ea typeface="MS PGothic" charset="-128"/>
              </a:rPr>
              <a:t>, which are subdivided into </a:t>
            </a:r>
            <a:r>
              <a:rPr lang="en-US" altLang="zh-CN" sz="1600" b="1" dirty="0">
                <a:solidFill>
                  <a:srgbClr val="3366FF"/>
                </a:solidFill>
                <a:ea typeface="MS PGothic" charset="-128"/>
              </a:rPr>
              <a:t>sectors</a:t>
            </a:r>
          </a:p>
          <a:p>
            <a:pPr lvl="1"/>
            <a:r>
              <a:rPr lang="en-US" altLang="zh-CN" sz="1600" dirty="0">
                <a:ea typeface="MS PGothic" charset="-128"/>
              </a:rPr>
              <a:t>The </a:t>
            </a:r>
            <a:r>
              <a:rPr lang="en-US" altLang="zh-CN" sz="1600" b="1" dirty="0">
                <a:solidFill>
                  <a:srgbClr val="3366FF"/>
                </a:solidFill>
                <a:ea typeface="MS PGothic" charset="-128"/>
              </a:rPr>
              <a:t>disk controller </a:t>
            </a:r>
            <a:r>
              <a:rPr lang="en-US" altLang="zh-CN" sz="1600" dirty="0">
                <a:ea typeface="MS PGothic" charset="-128"/>
              </a:rPr>
              <a:t>determines the logical interaction between the device and the computer </a:t>
            </a:r>
          </a:p>
          <a:p>
            <a:r>
              <a:rPr lang="en-US" altLang="zh-CN" b="1" dirty="0">
                <a:solidFill>
                  <a:srgbClr val="3366FF"/>
                </a:solidFill>
                <a:ea typeface="MS PGothic" charset="-128"/>
              </a:rPr>
              <a:t>Solid-state disks </a:t>
            </a:r>
            <a:r>
              <a:rPr lang="en-US" altLang="zh-CN" dirty="0">
                <a:ea typeface="MS PGothic" charset="-128"/>
              </a:rPr>
              <a:t>– faster than hard disks, nonvolatile</a:t>
            </a:r>
          </a:p>
          <a:p>
            <a:pPr lvl="1"/>
            <a:r>
              <a:rPr lang="en-US" altLang="zh-CN" sz="1600" dirty="0">
                <a:ea typeface="MS PGothic" charset="-128"/>
              </a:rPr>
              <a:t>Various technologies</a:t>
            </a:r>
          </a:p>
          <a:p>
            <a:pPr lvl="1"/>
            <a:r>
              <a:rPr lang="en-US" altLang="zh-CN" sz="1600" dirty="0">
                <a:ea typeface="MS PGothic" charset="-128"/>
              </a:rPr>
              <a:t>Becoming more popular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Hard</a:t>
            </a:r>
            <a:r>
              <a:rPr lang="zh-CN" altLang="en-US" kern="0" dirty="0">
                <a:ea typeface="MS PGothic" charset="-128"/>
              </a:rPr>
              <a:t> </a:t>
            </a:r>
            <a:r>
              <a:rPr lang="en-US" altLang="zh-CN" kern="0" dirty="0">
                <a:ea typeface="MS PGothic" charset="-128"/>
              </a:rPr>
              <a:t>Disk</a:t>
            </a:r>
          </a:p>
        </p:txBody>
      </p:sp>
      <p:pic>
        <p:nvPicPr>
          <p:cNvPr id="450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776" y="1111250"/>
            <a:ext cx="8032447"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837435F1-50CF-4A84-BA0B-6B8771E43D7C}"/>
              </a:ext>
            </a:extLst>
          </p:cNvPr>
          <p:cNvSpPr/>
          <p:nvPr/>
        </p:nvSpPr>
        <p:spPr bwMode="auto">
          <a:xfrm>
            <a:off x="2680335" y="5732145"/>
            <a:ext cx="4509135" cy="77724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142BF8B-52A6-46F9-8B11-8C736EA136B4}"/>
              </a:ext>
            </a:extLst>
          </p:cNvPr>
          <p:cNvPicPr>
            <a:picLocks noChangeAspect="1"/>
          </p:cNvPicPr>
          <p:nvPr/>
        </p:nvPicPr>
        <p:blipFill>
          <a:blip r:embed="rId3"/>
          <a:stretch>
            <a:fillRect/>
          </a:stretch>
        </p:blipFill>
        <p:spPr>
          <a:xfrm>
            <a:off x="51435" y="1361405"/>
            <a:ext cx="9144000" cy="4386649"/>
          </a:xfrm>
          <a:prstGeom prst="rect">
            <a:avLst/>
          </a:prstGeom>
        </p:spPr>
      </p:pic>
      <p:sp>
        <p:nvSpPr>
          <p:cNvPr id="3" name="Rectangle 2">
            <a:extLst>
              <a:ext uri="{FF2B5EF4-FFF2-40B4-BE49-F238E27FC236}">
                <a16:creationId xmlns:a16="http://schemas.microsoft.com/office/drawing/2014/main" id="{B8A15384-FF58-4993-881C-B6F09A9A7708}"/>
              </a:ext>
            </a:extLst>
          </p:cNvPr>
          <p:cNvSpPr txBox="1">
            <a:spLocks noChangeArrowheads="1"/>
          </p:cNvSpPr>
          <p:nvPr/>
        </p:nvSpPr>
        <p:spPr bwMode="auto">
          <a:xfrm>
            <a:off x="457200" y="16668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r>
              <a:rPr lang="en-US" altLang="zh-CN" kern="0" dirty="0">
                <a:ea typeface="MS PGothic" charset="-128"/>
              </a:rPr>
              <a:t>Punch Card</a:t>
            </a:r>
          </a:p>
        </p:txBody>
      </p:sp>
    </p:spTree>
    <p:extLst>
      <p:ext uri="{BB962C8B-B14F-4D97-AF65-F5344CB8AC3E}">
        <p14:creationId xmlns:p14="http://schemas.microsoft.com/office/powerpoint/2010/main" val="303123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SSD</a:t>
            </a:r>
          </a:p>
        </p:txBody>
      </p:sp>
      <p:pic>
        <p:nvPicPr>
          <p:cNvPr id="4608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282700"/>
            <a:ext cx="72771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3"/>
          <p:cNvSpPr>
            <a:spLocks noGrp="1"/>
          </p:cNvSpPr>
          <p:nvPr>
            <p:ph type="title"/>
          </p:nvPr>
        </p:nvSpPr>
        <p:spPr>
          <a:xfrm>
            <a:off x="1287463" y="277813"/>
            <a:ext cx="7399337" cy="576262"/>
          </a:xfrm>
        </p:spPr>
        <p:txBody>
          <a:bodyPr/>
          <a:lstStyle/>
          <a:p>
            <a:r>
              <a:rPr lang="en-US" altLang="zh-CN" sz="2800">
                <a:ea typeface="MS PGothic" charset="-128"/>
              </a:rPr>
              <a:t>Storage Definitions and Notation Review</a:t>
            </a:r>
          </a:p>
        </p:txBody>
      </p:sp>
      <p:sp>
        <p:nvSpPr>
          <p:cNvPr id="47106" name="Rectangle 5"/>
          <p:cNvSpPr>
            <a:spLocks noChangeArrowheads="1"/>
          </p:cNvSpPr>
          <p:nvPr/>
        </p:nvSpPr>
        <p:spPr bwMode="auto">
          <a:xfrm>
            <a:off x="798513" y="987425"/>
            <a:ext cx="7440612" cy="5529263"/>
          </a:xfrm>
          <a:prstGeom prst="rect">
            <a:avLst/>
          </a:prstGeom>
          <a:solidFill>
            <a:schemeClr val="bg1">
              <a:lumMod val="95000"/>
            </a:schemeClr>
          </a:solidFill>
          <a:ln>
            <a:noFill/>
          </a:ln>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2000" dirty="0">
                <a:latin typeface="Verdana" charset="0"/>
              </a:rPr>
              <a:t>The basic unit of computer storage is the </a:t>
            </a:r>
            <a:r>
              <a:rPr kumimoji="0" lang="en-US" altLang="zh-CN" sz="2000" b="1" dirty="0">
                <a:solidFill>
                  <a:srgbClr val="FF0000"/>
                </a:solidFill>
                <a:latin typeface="Verdana" charset="0"/>
              </a:rPr>
              <a:t>bit</a:t>
            </a:r>
            <a:r>
              <a:rPr kumimoji="0" lang="en-US" altLang="zh-CN" sz="2000" dirty="0">
                <a:latin typeface="Verdana" charset="0"/>
              </a:rPr>
              <a:t>. </a:t>
            </a:r>
            <a:endParaRPr kumimoji="0" lang="zh-CN" altLang="en-US" sz="2000" dirty="0">
              <a:latin typeface="Verdana" charset="0"/>
            </a:endParaRPr>
          </a:p>
          <a:p>
            <a:pPr>
              <a:spcBef>
                <a:spcPct val="0"/>
              </a:spcBef>
              <a:buClrTx/>
              <a:buSzTx/>
              <a:buFontTx/>
              <a:buNone/>
            </a:pPr>
            <a:endParaRPr kumimoji="0" lang="zh-CN" altLang="en-US" sz="2000" dirty="0">
              <a:latin typeface="Verdana" charset="0"/>
            </a:endParaRPr>
          </a:p>
          <a:p>
            <a:pPr>
              <a:spcBef>
                <a:spcPct val="0"/>
              </a:spcBef>
              <a:buClrTx/>
              <a:buSzTx/>
              <a:buFontTx/>
              <a:buNone/>
            </a:pPr>
            <a:r>
              <a:rPr kumimoji="0" lang="en-US" altLang="zh-CN" sz="2000" dirty="0">
                <a:latin typeface="Verdana" charset="0"/>
              </a:rPr>
              <a:t>A </a:t>
            </a:r>
            <a:r>
              <a:rPr kumimoji="0" lang="en-US" altLang="zh-CN" sz="2000" b="1" dirty="0">
                <a:solidFill>
                  <a:srgbClr val="FF0000"/>
                </a:solidFill>
                <a:latin typeface="Verdana" charset="0"/>
              </a:rPr>
              <a:t>byte </a:t>
            </a:r>
            <a:r>
              <a:rPr kumimoji="0" lang="en-US" altLang="zh-CN" sz="2000" dirty="0">
                <a:latin typeface="Verdana" charset="0"/>
              </a:rPr>
              <a:t>is 8 bits, and on most computers it is the </a:t>
            </a:r>
            <a:r>
              <a:rPr kumimoji="0" lang="en-US" altLang="zh-CN" sz="2000" dirty="0">
                <a:highlight>
                  <a:srgbClr val="CCFFFF"/>
                </a:highlight>
                <a:latin typeface="Verdana" charset="0"/>
              </a:rPr>
              <a:t>smallest convenient chunk of storage</a:t>
            </a:r>
            <a:r>
              <a:rPr kumimoji="0" lang="en-US" altLang="zh-CN" sz="2000" dirty="0">
                <a:latin typeface="Verdana" charset="0"/>
              </a:rPr>
              <a:t>. </a:t>
            </a:r>
            <a:endParaRPr kumimoji="0" lang="zh-CN" altLang="en-US" sz="2000" dirty="0">
              <a:latin typeface="Verdana" charset="0"/>
            </a:endParaRPr>
          </a:p>
          <a:p>
            <a:pPr>
              <a:spcBef>
                <a:spcPct val="0"/>
              </a:spcBef>
              <a:buClrTx/>
              <a:buSzTx/>
              <a:buFontTx/>
              <a:buNone/>
            </a:pPr>
            <a:endParaRPr kumimoji="0" lang="zh-CN" altLang="en-US" sz="2000" dirty="0">
              <a:latin typeface="Verdana" charset="0"/>
            </a:endParaRPr>
          </a:p>
          <a:p>
            <a:pPr>
              <a:spcBef>
                <a:spcPct val="0"/>
              </a:spcBef>
              <a:buClrTx/>
              <a:buSzTx/>
              <a:buFontTx/>
              <a:buNone/>
            </a:pPr>
            <a:r>
              <a:rPr kumimoji="0" lang="en-US" altLang="zh-CN" sz="2000" dirty="0">
                <a:latin typeface="Verdana" charset="0"/>
              </a:rPr>
              <a:t>A less common term is </a:t>
            </a:r>
            <a:r>
              <a:rPr kumimoji="0" lang="en-US" altLang="zh-CN" sz="2000" b="1" dirty="0">
                <a:solidFill>
                  <a:srgbClr val="FF0000"/>
                </a:solidFill>
                <a:latin typeface="Verdana" charset="0"/>
              </a:rPr>
              <a:t>word</a:t>
            </a:r>
            <a:r>
              <a:rPr kumimoji="0" lang="en-US" altLang="zh-CN" sz="2000" dirty="0">
                <a:latin typeface="Verdana" charset="0"/>
              </a:rPr>
              <a:t>, which is a given computer architecture</a:t>
            </a:r>
            <a:r>
              <a:rPr kumimoji="0" lang="en-US" altLang="en-US" sz="2000" dirty="0">
                <a:latin typeface="Verdana" charset="0"/>
              </a:rPr>
              <a:t>’</a:t>
            </a:r>
            <a:r>
              <a:rPr kumimoji="0" lang="en-US" altLang="zh-CN" sz="2000" dirty="0">
                <a:latin typeface="Verdana" charset="0"/>
              </a:rPr>
              <a:t>s native unit of data. A computer executes many operations in its native word size rather than a byte at a time.</a:t>
            </a:r>
          </a:p>
          <a:p>
            <a:pPr>
              <a:spcBef>
                <a:spcPct val="0"/>
              </a:spcBef>
              <a:buClrTx/>
              <a:buSzTx/>
              <a:buFontTx/>
              <a:buNone/>
            </a:pPr>
            <a:endParaRPr kumimoji="0" lang="en-US" altLang="zh-CN" sz="2000" baseline="-25000" dirty="0">
              <a:latin typeface="Verdana" charset="0"/>
            </a:endParaRPr>
          </a:p>
          <a:p>
            <a:pPr>
              <a:spcBef>
                <a:spcPct val="0"/>
              </a:spcBef>
              <a:buClrTx/>
              <a:buSzTx/>
              <a:buFontTx/>
              <a:buNone/>
            </a:pPr>
            <a:r>
              <a:rPr kumimoji="0" lang="en-US" altLang="zh-CN" sz="2000" dirty="0">
                <a:latin typeface="Verdana" charset="0"/>
              </a:rPr>
              <a:t>Computer storage, along with most computer throughput, is generally measured and manipulated in bytes and collections of bytes. </a:t>
            </a:r>
          </a:p>
          <a:p>
            <a:pPr>
              <a:spcBef>
                <a:spcPct val="0"/>
              </a:spcBef>
              <a:buClrTx/>
              <a:buSzTx/>
              <a:buFontTx/>
              <a:buNone/>
            </a:pPr>
            <a:r>
              <a:rPr kumimoji="0" lang="en-US" altLang="zh-CN" sz="2000" dirty="0">
                <a:latin typeface="Verdana" charset="0"/>
              </a:rPr>
              <a:t>A </a:t>
            </a:r>
            <a:r>
              <a:rPr kumimoji="0" lang="en-US" altLang="zh-CN" sz="2000" b="1" dirty="0">
                <a:latin typeface="Verdana" charset="0"/>
              </a:rPr>
              <a:t>kilobyte</a:t>
            </a:r>
            <a:r>
              <a:rPr kumimoji="0" lang="en-US" altLang="zh-CN" sz="2000" dirty="0">
                <a:latin typeface="Verdana" charset="0"/>
              </a:rPr>
              <a:t>, or </a:t>
            </a:r>
            <a:r>
              <a:rPr kumimoji="0" lang="en-US" altLang="zh-CN" sz="2000" b="1" dirty="0">
                <a:latin typeface="Verdana" charset="0"/>
              </a:rPr>
              <a:t>KB</a:t>
            </a:r>
            <a:r>
              <a:rPr kumimoji="0" lang="en-US" altLang="zh-CN" sz="2000" dirty="0">
                <a:latin typeface="Verdana" charset="0"/>
              </a:rPr>
              <a:t>, is 1,024 bytes</a:t>
            </a:r>
          </a:p>
          <a:p>
            <a:pPr>
              <a:spcBef>
                <a:spcPct val="0"/>
              </a:spcBef>
              <a:buClrTx/>
              <a:buSzTx/>
              <a:buFontTx/>
              <a:buNone/>
            </a:pPr>
            <a:r>
              <a:rPr kumimoji="0" lang="en-US" altLang="zh-CN" sz="2000" dirty="0">
                <a:latin typeface="Verdana" charset="0"/>
              </a:rPr>
              <a:t>a </a:t>
            </a:r>
            <a:r>
              <a:rPr kumimoji="0" lang="en-US" altLang="zh-CN" sz="2000" b="1" dirty="0">
                <a:latin typeface="Verdana" charset="0"/>
              </a:rPr>
              <a:t>megabyte</a:t>
            </a:r>
            <a:r>
              <a:rPr kumimoji="0" lang="en-US" altLang="zh-CN" sz="2000" dirty="0">
                <a:latin typeface="Verdana" charset="0"/>
              </a:rPr>
              <a:t>, or </a:t>
            </a:r>
            <a:r>
              <a:rPr kumimoji="0" lang="en-US" altLang="zh-CN" sz="2000" b="1" dirty="0">
                <a:latin typeface="Verdana" charset="0"/>
              </a:rPr>
              <a:t>MB</a:t>
            </a:r>
            <a:r>
              <a:rPr kumimoji="0" lang="en-US" altLang="zh-CN" sz="2000" dirty="0">
                <a:latin typeface="Verdana" charset="0"/>
              </a:rPr>
              <a:t>, is 1,024</a:t>
            </a:r>
            <a:r>
              <a:rPr kumimoji="0" lang="en-US" altLang="zh-CN" sz="2000" baseline="30000" dirty="0">
                <a:latin typeface="Verdana" charset="0"/>
              </a:rPr>
              <a:t>2</a:t>
            </a:r>
            <a:r>
              <a:rPr kumimoji="0" lang="en-US" altLang="zh-CN" sz="2000" dirty="0">
                <a:latin typeface="Verdana" charset="0"/>
              </a:rPr>
              <a:t> bytes</a:t>
            </a:r>
          </a:p>
          <a:p>
            <a:pPr>
              <a:spcBef>
                <a:spcPct val="0"/>
              </a:spcBef>
              <a:buClrTx/>
              <a:buSzTx/>
              <a:buFontTx/>
              <a:buNone/>
            </a:pPr>
            <a:r>
              <a:rPr kumimoji="0" lang="en-US" altLang="zh-CN" sz="2000" dirty="0">
                <a:latin typeface="Verdana" charset="0"/>
              </a:rPr>
              <a:t>a </a:t>
            </a:r>
            <a:r>
              <a:rPr kumimoji="0" lang="en-US" altLang="zh-CN" sz="2000" b="1" dirty="0">
                <a:latin typeface="Verdana" charset="0"/>
              </a:rPr>
              <a:t>gigabyte</a:t>
            </a:r>
            <a:r>
              <a:rPr kumimoji="0" lang="en-US" altLang="zh-CN" sz="2000" dirty="0">
                <a:latin typeface="Verdana" charset="0"/>
              </a:rPr>
              <a:t>, or </a:t>
            </a:r>
            <a:r>
              <a:rPr kumimoji="0" lang="en-US" altLang="zh-CN" sz="2000" b="1" dirty="0">
                <a:latin typeface="Verdana" charset="0"/>
              </a:rPr>
              <a:t>GB</a:t>
            </a:r>
            <a:r>
              <a:rPr kumimoji="0" lang="en-US" altLang="zh-CN" sz="2000" dirty="0">
                <a:latin typeface="Verdana" charset="0"/>
              </a:rPr>
              <a:t>, is 1,024</a:t>
            </a:r>
            <a:r>
              <a:rPr kumimoji="0" lang="en-US" altLang="zh-CN" sz="2000" baseline="30000" dirty="0">
                <a:latin typeface="Verdana" charset="0"/>
              </a:rPr>
              <a:t>3</a:t>
            </a:r>
            <a:r>
              <a:rPr kumimoji="0" lang="en-US" altLang="zh-CN" sz="2000" dirty="0">
                <a:latin typeface="Verdana" charset="0"/>
              </a:rPr>
              <a:t> bytes</a:t>
            </a:r>
          </a:p>
          <a:p>
            <a:pPr>
              <a:spcBef>
                <a:spcPct val="0"/>
              </a:spcBef>
              <a:buClrTx/>
              <a:buSzTx/>
              <a:buFontTx/>
              <a:buNone/>
            </a:pPr>
            <a:r>
              <a:rPr kumimoji="0" lang="en-US" altLang="zh-CN" sz="2000" dirty="0">
                <a:latin typeface="Verdana" charset="0"/>
              </a:rPr>
              <a:t>a </a:t>
            </a:r>
            <a:r>
              <a:rPr kumimoji="0" lang="en-US" altLang="zh-CN" sz="2000" b="1" dirty="0">
                <a:latin typeface="Verdana" charset="0"/>
              </a:rPr>
              <a:t>terabyte</a:t>
            </a:r>
            <a:r>
              <a:rPr kumimoji="0" lang="en-US" altLang="zh-CN" sz="2000" dirty="0">
                <a:latin typeface="Verdana" charset="0"/>
              </a:rPr>
              <a:t>, or </a:t>
            </a:r>
            <a:r>
              <a:rPr kumimoji="0" lang="en-US" altLang="zh-CN" sz="2000" b="1" dirty="0">
                <a:latin typeface="Verdana" charset="0"/>
              </a:rPr>
              <a:t>TB</a:t>
            </a:r>
            <a:r>
              <a:rPr kumimoji="0" lang="en-US" altLang="zh-CN" sz="2000" dirty="0">
                <a:latin typeface="Verdana" charset="0"/>
              </a:rPr>
              <a:t>, is 1,024</a:t>
            </a:r>
            <a:r>
              <a:rPr kumimoji="0" lang="en-US" altLang="zh-CN" sz="2000" baseline="30000" dirty="0">
                <a:latin typeface="Verdana" charset="0"/>
              </a:rPr>
              <a:t>4 </a:t>
            </a:r>
            <a:r>
              <a:rPr kumimoji="0" lang="en-US" altLang="zh-CN" sz="2000" dirty="0">
                <a:latin typeface="Verdana" charset="0"/>
              </a:rPr>
              <a:t>bytes </a:t>
            </a:r>
          </a:p>
          <a:p>
            <a:pPr>
              <a:spcBef>
                <a:spcPct val="0"/>
              </a:spcBef>
              <a:buClrTx/>
              <a:buSzTx/>
              <a:buFontTx/>
              <a:buNone/>
            </a:pPr>
            <a:r>
              <a:rPr kumimoji="0" lang="en-US" altLang="zh-CN" sz="2000" dirty="0">
                <a:latin typeface="Verdana" charset="0"/>
              </a:rPr>
              <a:t>a </a:t>
            </a:r>
            <a:r>
              <a:rPr kumimoji="0" lang="en-US" altLang="zh-CN" sz="2000" b="1" dirty="0">
                <a:latin typeface="Verdana" charset="0"/>
              </a:rPr>
              <a:t>petabyte</a:t>
            </a:r>
            <a:r>
              <a:rPr kumimoji="0" lang="en-US" altLang="zh-CN" sz="2000" dirty="0">
                <a:latin typeface="Verdana" charset="0"/>
              </a:rPr>
              <a:t>, or </a:t>
            </a:r>
            <a:r>
              <a:rPr kumimoji="0" lang="en-US" altLang="zh-CN" sz="2000" b="1" dirty="0">
                <a:latin typeface="Verdana" charset="0"/>
              </a:rPr>
              <a:t>PB</a:t>
            </a:r>
            <a:r>
              <a:rPr kumimoji="0" lang="en-US" altLang="zh-CN" sz="2000" dirty="0">
                <a:latin typeface="Verdana" charset="0"/>
              </a:rPr>
              <a:t>, is 1,024</a:t>
            </a:r>
            <a:r>
              <a:rPr kumimoji="0" lang="en-US" altLang="zh-CN" sz="2000" baseline="30000" dirty="0">
                <a:latin typeface="Verdana" charset="0"/>
              </a:rPr>
              <a:t>5</a:t>
            </a:r>
            <a:r>
              <a:rPr kumimoji="0" lang="en-US" altLang="zh-CN" sz="2000" dirty="0">
                <a:latin typeface="Verdana" charset="0"/>
              </a:rPr>
              <a:t> bytes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63791-4C55-4525-9595-5F5F69D328D6}"/>
              </a:ext>
            </a:extLst>
          </p:cNvPr>
          <p:cNvSpPr>
            <a:spLocks noGrp="1"/>
          </p:cNvSpPr>
          <p:nvPr>
            <p:ph type="title"/>
          </p:nvPr>
        </p:nvSpPr>
        <p:spPr>
          <a:xfrm>
            <a:off x="457200" y="277813"/>
            <a:ext cx="8229600" cy="576262"/>
          </a:xfrm>
        </p:spPr>
        <p:txBody>
          <a:bodyPr/>
          <a:lstStyle/>
          <a:p>
            <a:r>
              <a:rPr lang="en-US" altLang="zh-CN" dirty="0"/>
              <a:t>Memory Addressing</a:t>
            </a:r>
            <a:endParaRPr lang="zh-CN" altLang="en-US" dirty="0"/>
          </a:p>
        </p:txBody>
      </p:sp>
      <p:graphicFrame>
        <p:nvGraphicFramePr>
          <p:cNvPr id="4" name="表格 3">
            <a:extLst>
              <a:ext uri="{FF2B5EF4-FFF2-40B4-BE49-F238E27FC236}">
                <a16:creationId xmlns:a16="http://schemas.microsoft.com/office/drawing/2014/main" id="{0305BEAD-8013-43E5-9CD3-B6F508BB35C2}"/>
              </a:ext>
            </a:extLst>
          </p:cNvPr>
          <p:cNvGraphicFramePr>
            <a:graphicFrameLocks noGrp="1"/>
          </p:cNvGraphicFramePr>
          <p:nvPr>
            <p:extLst>
              <p:ext uri="{D42A27DB-BD31-4B8C-83A1-F6EECF244321}">
                <p14:modId xmlns:p14="http://schemas.microsoft.com/office/powerpoint/2010/main" val="3454257015"/>
              </p:ext>
            </p:extLst>
          </p:nvPr>
        </p:nvGraphicFramePr>
        <p:xfrm>
          <a:off x="3758310" y="1267460"/>
          <a:ext cx="1728000" cy="4754880"/>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315067539"/>
                    </a:ext>
                  </a:extLst>
                </a:gridCol>
                <a:gridCol w="216000">
                  <a:extLst>
                    <a:ext uri="{9D8B030D-6E8A-4147-A177-3AD203B41FA5}">
                      <a16:colId xmlns:a16="http://schemas.microsoft.com/office/drawing/2014/main" val="2111152246"/>
                    </a:ext>
                  </a:extLst>
                </a:gridCol>
                <a:gridCol w="216000">
                  <a:extLst>
                    <a:ext uri="{9D8B030D-6E8A-4147-A177-3AD203B41FA5}">
                      <a16:colId xmlns:a16="http://schemas.microsoft.com/office/drawing/2014/main" val="1650955691"/>
                    </a:ext>
                  </a:extLst>
                </a:gridCol>
                <a:gridCol w="216000">
                  <a:extLst>
                    <a:ext uri="{9D8B030D-6E8A-4147-A177-3AD203B41FA5}">
                      <a16:colId xmlns:a16="http://schemas.microsoft.com/office/drawing/2014/main" val="643284517"/>
                    </a:ext>
                  </a:extLst>
                </a:gridCol>
                <a:gridCol w="216000">
                  <a:extLst>
                    <a:ext uri="{9D8B030D-6E8A-4147-A177-3AD203B41FA5}">
                      <a16:colId xmlns:a16="http://schemas.microsoft.com/office/drawing/2014/main" val="2847502109"/>
                    </a:ext>
                  </a:extLst>
                </a:gridCol>
                <a:gridCol w="216000">
                  <a:extLst>
                    <a:ext uri="{9D8B030D-6E8A-4147-A177-3AD203B41FA5}">
                      <a16:colId xmlns:a16="http://schemas.microsoft.com/office/drawing/2014/main" val="1259757451"/>
                    </a:ext>
                  </a:extLst>
                </a:gridCol>
                <a:gridCol w="216000">
                  <a:extLst>
                    <a:ext uri="{9D8B030D-6E8A-4147-A177-3AD203B41FA5}">
                      <a16:colId xmlns:a16="http://schemas.microsoft.com/office/drawing/2014/main" val="1231883881"/>
                    </a:ext>
                  </a:extLst>
                </a:gridCol>
                <a:gridCol w="216000">
                  <a:extLst>
                    <a:ext uri="{9D8B030D-6E8A-4147-A177-3AD203B41FA5}">
                      <a16:colId xmlns:a16="http://schemas.microsoft.com/office/drawing/2014/main" val="1484096762"/>
                    </a:ext>
                  </a:extLst>
                </a:gridCol>
              </a:tblGrid>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96022"/>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solidFill>
                  </a:tcPr>
                </a:tc>
                <a:extLst>
                  <a:ext uri="{0D108BD9-81ED-4DB2-BD59-A6C34878D82A}">
                    <a16:rowId xmlns:a16="http://schemas.microsoft.com/office/drawing/2014/main" val="2216278384"/>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08954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13670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753422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7182746"/>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45021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1703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70898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45423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76037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189351"/>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952259"/>
                  </a:ext>
                </a:extLst>
              </a:tr>
            </a:tbl>
          </a:graphicData>
        </a:graphic>
      </p:graphicFrame>
      <p:cxnSp>
        <p:nvCxnSpPr>
          <p:cNvPr id="6" name="连接符: 曲线 5">
            <a:extLst>
              <a:ext uri="{FF2B5EF4-FFF2-40B4-BE49-F238E27FC236}">
                <a16:creationId xmlns:a16="http://schemas.microsoft.com/office/drawing/2014/main" id="{AD69A5C3-ABB2-4514-B446-D3A38D6B98A3}"/>
              </a:ext>
            </a:extLst>
          </p:cNvPr>
          <p:cNvCxnSpPr>
            <a:cxnSpLocks/>
            <a:endCxn id="8" idx="1"/>
          </p:cNvCxnSpPr>
          <p:nvPr/>
        </p:nvCxnSpPr>
        <p:spPr bwMode="auto">
          <a:xfrm flipV="1">
            <a:off x="4977765" y="1038741"/>
            <a:ext cx="926777" cy="228720"/>
          </a:xfrm>
          <a:prstGeom prst="curvedConnector3">
            <a:avLst>
              <a:gd name="adj1" fmla="val -6732"/>
            </a:avLst>
          </a:prstGeom>
          <a:solidFill>
            <a:schemeClr val="accent1"/>
          </a:solidFill>
          <a:ln w="9525" cap="flat" cmpd="sng" algn="ctr">
            <a:solidFill>
              <a:schemeClr val="tx1"/>
            </a:solidFill>
            <a:prstDash val="solid"/>
            <a:round/>
            <a:headEnd type="none" w="med" len="med"/>
            <a:tailEnd type="triangle"/>
          </a:ln>
          <a:effectLst/>
        </p:spPr>
      </p:cxnSp>
      <p:sp>
        <p:nvSpPr>
          <p:cNvPr id="8" name="文本框 7">
            <a:extLst>
              <a:ext uri="{FF2B5EF4-FFF2-40B4-BE49-F238E27FC236}">
                <a16:creationId xmlns:a16="http://schemas.microsoft.com/office/drawing/2014/main" id="{7CBDB8E8-29A8-4091-A4CB-ED1BCDE88D12}"/>
              </a:ext>
            </a:extLst>
          </p:cNvPr>
          <p:cNvSpPr txBox="1"/>
          <p:nvPr/>
        </p:nvSpPr>
        <p:spPr>
          <a:xfrm>
            <a:off x="5904542" y="854075"/>
            <a:ext cx="971550" cy="369332"/>
          </a:xfrm>
          <a:prstGeom prst="rect">
            <a:avLst/>
          </a:prstGeom>
          <a:noFill/>
        </p:spPr>
        <p:txBody>
          <a:bodyPr wrap="square" rtlCol="0">
            <a:spAutoFit/>
          </a:bodyPr>
          <a:lstStyle/>
          <a:p>
            <a:r>
              <a:rPr lang="en-US" altLang="zh-CN" dirty="0"/>
              <a:t>1 bit</a:t>
            </a:r>
            <a:endParaRPr lang="zh-CN" altLang="en-US" dirty="0"/>
          </a:p>
        </p:txBody>
      </p:sp>
      <p:cxnSp>
        <p:nvCxnSpPr>
          <p:cNvPr id="10" name="直接箭头连接符 9">
            <a:extLst>
              <a:ext uri="{FF2B5EF4-FFF2-40B4-BE49-F238E27FC236}">
                <a16:creationId xmlns:a16="http://schemas.microsoft.com/office/drawing/2014/main" id="{70DB4E8E-8293-4461-9704-070C924C515E}"/>
              </a:ext>
            </a:extLst>
          </p:cNvPr>
          <p:cNvCxnSpPr/>
          <p:nvPr/>
        </p:nvCxnSpPr>
        <p:spPr bwMode="auto">
          <a:xfrm>
            <a:off x="5537273" y="1794510"/>
            <a:ext cx="4977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文本框 13">
            <a:extLst>
              <a:ext uri="{FF2B5EF4-FFF2-40B4-BE49-F238E27FC236}">
                <a16:creationId xmlns:a16="http://schemas.microsoft.com/office/drawing/2014/main" id="{394508B1-5F37-4C7F-9F35-CD792FE14185}"/>
              </a:ext>
            </a:extLst>
          </p:cNvPr>
          <p:cNvSpPr txBox="1"/>
          <p:nvPr/>
        </p:nvSpPr>
        <p:spPr>
          <a:xfrm>
            <a:off x="6035040" y="1609844"/>
            <a:ext cx="2000250" cy="369332"/>
          </a:xfrm>
          <a:prstGeom prst="rect">
            <a:avLst/>
          </a:prstGeom>
          <a:noFill/>
        </p:spPr>
        <p:txBody>
          <a:bodyPr wrap="square" rtlCol="0">
            <a:spAutoFit/>
          </a:bodyPr>
          <a:lstStyle/>
          <a:p>
            <a:r>
              <a:rPr lang="en-US" altLang="zh-CN" dirty="0"/>
              <a:t>1 byte = 1 B</a:t>
            </a:r>
            <a:endParaRPr lang="zh-CN" altLang="en-US" dirty="0"/>
          </a:p>
        </p:txBody>
      </p:sp>
      <p:sp>
        <p:nvSpPr>
          <p:cNvPr id="15" name="文本框 14">
            <a:extLst>
              <a:ext uri="{FF2B5EF4-FFF2-40B4-BE49-F238E27FC236}">
                <a16:creationId xmlns:a16="http://schemas.microsoft.com/office/drawing/2014/main" id="{1B92BDD7-1700-4418-ACEE-22F3A013F985}"/>
              </a:ext>
            </a:extLst>
          </p:cNvPr>
          <p:cNvSpPr txBox="1"/>
          <p:nvPr/>
        </p:nvSpPr>
        <p:spPr>
          <a:xfrm>
            <a:off x="4112895" y="6066393"/>
            <a:ext cx="2000250" cy="369332"/>
          </a:xfrm>
          <a:prstGeom prst="rect">
            <a:avLst/>
          </a:prstGeom>
          <a:noFill/>
        </p:spPr>
        <p:txBody>
          <a:bodyPr wrap="square" rtlCol="0">
            <a:spAutoFit/>
          </a:bodyPr>
          <a:lstStyle/>
          <a:p>
            <a:r>
              <a:rPr lang="en-US" altLang="zh-CN" dirty="0"/>
              <a:t>Memory</a:t>
            </a:r>
            <a:endParaRPr lang="zh-CN" altLang="en-US" dirty="0"/>
          </a:p>
        </p:txBody>
      </p:sp>
    </p:spTree>
    <p:extLst>
      <p:ext uri="{BB962C8B-B14F-4D97-AF65-F5344CB8AC3E}">
        <p14:creationId xmlns:p14="http://schemas.microsoft.com/office/powerpoint/2010/main" val="83802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63791-4C55-4525-9595-5F5F69D328D6}"/>
              </a:ext>
            </a:extLst>
          </p:cNvPr>
          <p:cNvSpPr>
            <a:spLocks noGrp="1"/>
          </p:cNvSpPr>
          <p:nvPr>
            <p:ph type="title"/>
          </p:nvPr>
        </p:nvSpPr>
        <p:spPr/>
        <p:txBody>
          <a:bodyPr/>
          <a:lstStyle/>
          <a:p>
            <a:r>
              <a:rPr lang="en-US" altLang="zh-CN" dirty="0"/>
              <a:t>Memory Addressing</a:t>
            </a:r>
            <a:endParaRPr lang="zh-CN" altLang="en-US" dirty="0"/>
          </a:p>
        </p:txBody>
      </p:sp>
      <p:graphicFrame>
        <p:nvGraphicFramePr>
          <p:cNvPr id="4" name="表格 3">
            <a:extLst>
              <a:ext uri="{FF2B5EF4-FFF2-40B4-BE49-F238E27FC236}">
                <a16:creationId xmlns:a16="http://schemas.microsoft.com/office/drawing/2014/main" id="{0305BEAD-8013-43E5-9CD3-B6F508BB35C2}"/>
              </a:ext>
            </a:extLst>
          </p:cNvPr>
          <p:cNvGraphicFramePr>
            <a:graphicFrameLocks noGrp="1"/>
          </p:cNvGraphicFramePr>
          <p:nvPr>
            <p:extLst>
              <p:ext uri="{D42A27DB-BD31-4B8C-83A1-F6EECF244321}">
                <p14:modId xmlns:p14="http://schemas.microsoft.com/office/powerpoint/2010/main" val="1664259131"/>
              </p:ext>
            </p:extLst>
          </p:nvPr>
        </p:nvGraphicFramePr>
        <p:xfrm>
          <a:off x="3758310" y="1267460"/>
          <a:ext cx="1728000" cy="4754880"/>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315067539"/>
                    </a:ext>
                  </a:extLst>
                </a:gridCol>
                <a:gridCol w="216000">
                  <a:extLst>
                    <a:ext uri="{9D8B030D-6E8A-4147-A177-3AD203B41FA5}">
                      <a16:colId xmlns:a16="http://schemas.microsoft.com/office/drawing/2014/main" val="2111152246"/>
                    </a:ext>
                  </a:extLst>
                </a:gridCol>
                <a:gridCol w="216000">
                  <a:extLst>
                    <a:ext uri="{9D8B030D-6E8A-4147-A177-3AD203B41FA5}">
                      <a16:colId xmlns:a16="http://schemas.microsoft.com/office/drawing/2014/main" val="1650955691"/>
                    </a:ext>
                  </a:extLst>
                </a:gridCol>
                <a:gridCol w="216000">
                  <a:extLst>
                    <a:ext uri="{9D8B030D-6E8A-4147-A177-3AD203B41FA5}">
                      <a16:colId xmlns:a16="http://schemas.microsoft.com/office/drawing/2014/main" val="643284517"/>
                    </a:ext>
                  </a:extLst>
                </a:gridCol>
                <a:gridCol w="216000">
                  <a:extLst>
                    <a:ext uri="{9D8B030D-6E8A-4147-A177-3AD203B41FA5}">
                      <a16:colId xmlns:a16="http://schemas.microsoft.com/office/drawing/2014/main" val="2847502109"/>
                    </a:ext>
                  </a:extLst>
                </a:gridCol>
                <a:gridCol w="216000">
                  <a:extLst>
                    <a:ext uri="{9D8B030D-6E8A-4147-A177-3AD203B41FA5}">
                      <a16:colId xmlns:a16="http://schemas.microsoft.com/office/drawing/2014/main" val="1259757451"/>
                    </a:ext>
                  </a:extLst>
                </a:gridCol>
                <a:gridCol w="216000">
                  <a:extLst>
                    <a:ext uri="{9D8B030D-6E8A-4147-A177-3AD203B41FA5}">
                      <a16:colId xmlns:a16="http://schemas.microsoft.com/office/drawing/2014/main" val="1231883881"/>
                    </a:ext>
                  </a:extLst>
                </a:gridCol>
                <a:gridCol w="216000">
                  <a:extLst>
                    <a:ext uri="{9D8B030D-6E8A-4147-A177-3AD203B41FA5}">
                      <a16:colId xmlns:a16="http://schemas.microsoft.com/office/drawing/2014/main" val="1484096762"/>
                    </a:ext>
                  </a:extLst>
                </a:gridCol>
              </a:tblGrid>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96022"/>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78384"/>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08954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13670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753422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7182746"/>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45021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1703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70898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45423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76037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189351"/>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952259"/>
                  </a:ext>
                </a:extLst>
              </a:tr>
            </a:tbl>
          </a:graphicData>
        </a:graphic>
      </p:graphicFrame>
      <p:sp>
        <p:nvSpPr>
          <p:cNvPr id="15" name="文本框 14">
            <a:extLst>
              <a:ext uri="{FF2B5EF4-FFF2-40B4-BE49-F238E27FC236}">
                <a16:creationId xmlns:a16="http://schemas.microsoft.com/office/drawing/2014/main" id="{1B92BDD7-1700-4418-ACEE-22F3A013F985}"/>
              </a:ext>
            </a:extLst>
          </p:cNvPr>
          <p:cNvSpPr txBox="1"/>
          <p:nvPr/>
        </p:nvSpPr>
        <p:spPr>
          <a:xfrm>
            <a:off x="4112895" y="6066393"/>
            <a:ext cx="2000250" cy="369332"/>
          </a:xfrm>
          <a:prstGeom prst="rect">
            <a:avLst/>
          </a:prstGeom>
          <a:noFill/>
        </p:spPr>
        <p:txBody>
          <a:bodyPr wrap="square" rtlCol="0">
            <a:spAutoFit/>
          </a:bodyPr>
          <a:lstStyle/>
          <a:p>
            <a:r>
              <a:rPr lang="en-US" altLang="zh-CN" dirty="0"/>
              <a:t>Memory</a:t>
            </a:r>
            <a:endParaRPr lang="zh-CN" altLang="en-US" dirty="0"/>
          </a:p>
        </p:txBody>
      </p:sp>
      <p:cxnSp>
        <p:nvCxnSpPr>
          <p:cNvPr id="17" name="连接符: 肘形 16">
            <a:extLst>
              <a:ext uri="{FF2B5EF4-FFF2-40B4-BE49-F238E27FC236}">
                <a16:creationId xmlns:a16="http://schemas.microsoft.com/office/drawing/2014/main" id="{37DCE7C8-C623-475B-A71F-1A9D68A2A95D}"/>
              </a:ext>
            </a:extLst>
          </p:cNvPr>
          <p:cNvCxnSpPr/>
          <p:nvPr/>
        </p:nvCxnSpPr>
        <p:spPr bwMode="auto">
          <a:xfrm flipV="1">
            <a:off x="662940" y="1485900"/>
            <a:ext cx="3095370" cy="134874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8" name="连接符: 肘形 17">
            <a:extLst>
              <a:ext uri="{FF2B5EF4-FFF2-40B4-BE49-F238E27FC236}">
                <a16:creationId xmlns:a16="http://schemas.microsoft.com/office/drawing/2014/main" id="{B1E8A628-490E-49B4-A699-770C66633D5A}"/>
              </a:ext>
            </a:extLst>
          </p:cNvPr>
          <p:cNvCxnSpPr>
            <a:cxnSpLocks/>
          </p:cNvCxnSpPr>
          <p:nvPr/>
        </p:nvCxnSpPr>
        <p:spPr bwMode="auto">
          <a:xfrm flipV="1">
            <a:off x="671742" y="1485895"/>
            <a:ext cx="3077765" cy="161175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9" name="连接符: 肘形 18">
            <a:extLst>
              <a:ext uri="{FF2B5EF4-FFF2-40B4-BE49-F238E27FC236}">
                <a16:creationId xmlns:a16="http://schemas.microsoft.com/office/drawing/2014/main" id="{69837638-E8A2-4FFC-8ACB-F219E69AB260}"/>
              </a:ext>
            </a:extLst>
          </p:cNvPr>
          <p:cNvCxnSpPr>
            <a:cxnSpLocks/>
          </p:cNvCxnSpPr>
          <p:nvPr/>
        </p:nvCxnSpPr>
        <p:spPr bwMode="auto">
          <a:xfrm flipV="1">
            <a:off x="662940" y="1485895"/>
            <a:ext cx="3095370" cy="187476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FB925FA6-52B5-44A1-8C28-78CA7157920A}"/>
              </a:ext>
            </a:extLst>
          </p:cNvPr>
          <p:cNvCxnSpPr>
            <a:cxnSpLocks/>
          </p:cNvCxnSpPr>
          <p:nvPr/>
        </p:nvCxnSpPr>
        <p:spPr bwMode="auto">
          <a:xfrm flipV="1">
            <a:off x="662940" y="1485898"/>
            <a:ext cx="3095370" cy="2142673"/>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2571E637-378F-4AC8-92FB-79DADD012FF0}"/>
              </a:ext>
            </a:extLst>
          </p:cNvPr>
          <p:cNvSpPr txBox="1"/>
          <p:nvPr/>
        </p:nvSpPr>
        <p:spPr>
          <a:xfrm>
            <a:off x="1122992" y="2543649"/>
            <a:ext cx="332142" cy="369332"/>
          </a:xfrm>
          <a:prstGeom prst="rect">
            <a:avLst/>
          </a:prstGeom>
          <a:noFill/>
        </p:spPr>
        <p:txBody>
          <a:bodyPr wrap="none" rtlCol="0">
            <a:spAutoFit/>
          </a:bodyPr>
          <a:lstStyle/>
          <a:p>
            <a:r>
              <a:rPr lang="en-US" altLang="zh-CN" dirty="0"/>
              <a:t>0</a:t>
            </a:r>
            <a:endParaRPr lang="zh-CN" altLang="en-US" dirty="0"/>
          </a:p>
        </p:txBody>
      </p:sp>
      <p:sp>
        <p:nvSpPr>
          <p:cNvPr id="16" name="文本框 15">
            <a:extLst>
              <a:ext uri="{FF2B5EF4-FFF2-40B4-BE49-F238E27FC236}">
                <a16:creationId xmlns:a16="http://schemas.microsoft.com/office/drawing/2014/main" id="{5CA8135A-E738-40D3-8E2A-679C0949A390}"/>
              </a:ext>
            </a:extLst>
          </p:cNvPr>
          <p:cNvSpPr txBox="1"/>
          <p:nvPr/>
        </p:nvSpPr>
        <p:spPr>
          <a:xfrm>
            <a:off x="1122992" y="2781477"/>
            <a:ext cx="332142" cy="369332"/>
          </a:xfrm>
          <a:prstGeom prst="rect">
            <a:avLst/>
          </a:prstGeom>
          <a:noFill/>
        </p:spPr>
        <p:txBody>
          <a:bodyPr wrap="none" rtlCol="0">
            <a:spAutoFit/>
          </a:bodyPr>
          <a:lstStyle/>
          <a:p>
            <a:r>
              <a:rPr lang="en-US" altLang="zh-CN" dirty="0"/>
              <a:t>0</a:t>
            </a:r>
            <a:endParaRPr lang="zh-CN" altLang="en-US" dirty="0"/>
          </a:p>
        </p:txBody>
      </p:sp>
      <p:sp>
        <p:nvSpPr>
          <p:cNvPr id="20" name="文本框 19">
            <a:extLst>
              <a:ext uri="{FF2B5EF4-FFF2-40B4-BE49-F238E27FC236}">
                <a16:creationId xmlns:a16="http://schemas.microsoft.com/office/drawing/2014/main" id="{DB6C688D-7F6F-4CF6-9618-5C7D5CCE6C56}"/>
              </a:ext>
            </a:extLst>
          </p:cNvPr>
          <p:cNvSpPr txBox="1"/>
          <p:nvPr/>
        </p:nvSpPr>
        <p:spPr>
          <a:xfrm>
            <a:off x="1122992" y="3045638"/>
            <a:ext cx="332142" cy="369332"/>
          </a:xfrm>
          <a:prstGeom prst="rect">
            <a:avLst/>
          </a:prstGeom>
          <a:noFill/>
        </p:spPr>
        <p:txBody>
          <a:bodyPr wrap="none" rtlCol="0">
            <a:spAutoFit/>
          </a:bodyPr>
          <a:lstStyle/>
          <a:p>
            <a:r>
              <a:rPr lang="en-US" altLang="zh-CN" dirty="0"/>
              <a:t>0</a:t>
            </a:r>
            <a:endParaRPr lang="zh-CN" altLang="en-US" dirty="0"/>
          </a:p>
        </p:txBody>
      </p:sp>
      <p:sp>
        <p:nvSpPr>
          <p:cNvPr id="21" name="文本框 20">
            <a:extLst>
              <a:ext uri="{FF2B5EF4-FFF2-40B4-BE49-F238E27FC236}">
                <a16:creationId xmlns:a16="http://schemas.microsoft.com/office/drawing/2014/main" id="{A581DA46-1215-453D-A550-F93003057B36}"/>
              </a:ext>
            </a:extLst>
          </p:cNvPr>
          <p:cNvSpPr txBox="1"/>
          <p:nvPr/>
        </p:nvSpPr>
        <p:spPr>
          <a:xfrm>
            <a:off x="1122992" y="3325568"/>
            <a:ext cx="332142" cy="369332"/>
          </a:xfrm>
          <a:prstGeom prst="rect">
            <a:avLst/>
          </a:prstGeom>
          <a:noFill/>
        </p:spPr>
        <p:txBody>
          <a:bodyPr wrap="none" rtlCol="0">
            <a:spAutoFit/>
          </a:bodyPr>
          <a:lstStyle/>
          <a:p>
            <a:r>
              <a:rPr lang="en-US" altLang="zh-CN" dirty="0"/>
              <a:t>0</a:t>
            </a:r>
            <a:endParaRPr lang="zh-CN" altLang="en-US" dirty="0"/>
          </a:p>
        </p:txBody>
      </p:sp>
      <p:sp>
        <p:nvSpPr>
          <p:cNvPr id="22" name="文本框 21">
            <a:extLst>
              <a:ext uri="{FF2B5EF4-FFF2-40B4-BE49-F238E27FC236}">
                <a16:creationId xmlns:a16="http://schemas.microsoft.com/office/drawing/2014/main" id="{6294EC43-6CB7-4ADC-BAB0-FE36D1CD6172}"/>
              </a:ext>
            </a:extLst>
          </p:cNvPr>
          <p:cNvSpPr txBox="1"/>
          <p:nvPr/>
        </p:nvSpPr>
        <p:spPr>
          <a:xfrm>
            <a:off x="2507292" y="1153101"/>
            <a:ext cx="774571" cy="369332"/>
          </a:xfrm>
          <a:prstGeom prst="rect">
            <a:avLst/>
          </a:prstGeom>
          <a:noFill/>
        </p:spPr>
        <p:txBody>
          <a:bodyPr wrap="none" rtlCol="0">
            <a:spAutoFit/>
          </a:bodyPr>
          <a:lstStyle/>
          <a:p>
            <a:r>
              <a:rPr lang="en-US" altLang="zh-CN" dirty="0"/>
              <a:t>0000</a:t>
            </a:r>
            <a:endParaRPr lang="zh-CN" altLang="en-US" dirty="0"/>
          </a:p>
        </p:txBody>
      </p:sp>
      <p:sp>
        <p:nvSpPr>
          <p:cNvPr id="9" name="文本框 8">
            <a:extLst>
              <a:ext uri="{FF2B5EF4-FFF2-40B4-BE49-F238E27FC236}">
                <a16:creationId xmlns:a16="http://schemas.microsoft.com/office/drawing/2014/main" id="{F3FFE1C4-8D92-472A-AA22-1B6A61999AC6}"/>
              </a:ext>
            </a:extLst>
          </p:cNvPr>
          <p:cNvSpPr txBox="1"/>
          <p:nvPr/>
        </p:nvSpPr>
        <p:spPr>
          <a:xfrm>
            <a:off x="1356136" y="3992475"/>
            <a:ext cx="1598515" cy="369332"/>
          </a:xfrm>
          <a:prstGeom prst="rect">
            <a:avLst/>
          </a:prstGeom>
          <a:noFill/>
        </p:spPr>
        <p:txBody>
          <a:bodyPr wrap="none" rtlCol="0">
            <a:spAutoFit/>
          </a:bodyPr>
          <a:lstStyle/>
          <a:p>
            <a:r>
              <a:rPr lang="en-US" altLang="zh-CN" dirty="0"/>
              <a:t>Address bus</a:t>
            </a:r>
            <a:endParaRPr lang="zh-CN" altLang="en-US" dirty="0"/>
          </a:p>
        </p:txBody>
      </p:sp>
    </p:spTree>
    <p:extLst>
      <p:ext uri="{BB962C8B-B14F-4D97-AF65-F5344CB8AC3E}">
        <p14:creationId xmlns:p14="http://schemas.microsoft.com/office/powerpoint/2010/main" val="4025809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63791-4C55-4525-9595-5F5F69D328D6}"/>
              </a:ext>
            </a:extLst>
          </p:cNvPr>
          <p:cNvSpPr>
            <a:spLocks noGrp="1"/>
          </p:cNvSpPr>
          <p:nvPr>
            <p:ph type="title"/>
          </p:nvPr>
        </p:nvSpPr>
        <p:spPr/>
        <p:txBody>
          <a:bodyPr/>
          <a:lstStyle/>
          <a:p>
            <a:r>
              <a:rPr lang="en-US" altLang="zh-CN" dirty="0"/>
              <a:t>Memory Addressing</a:t>
            </a:r>
            <a:endParaRPr lang="zh-CN" altLang="en-US" dirty="0"/>
          </a:p>
        </p:txBody>
      </p:sp>
      <p:graphicFrame>
        <p:nvGraphicFramePr>
          <p:cNvPr id="4" name="表格 3">
            <a:extLst>
              <a:ext uri="{FF2B5EF4-FFF2-40B4-BE49-F238E27FC236}">
                <a16:creationId xmlns:a16="http://schemas.microsoft.com/office/drawing/2014/main" id="{0305BEAD-8013-43E5-9CD3-B6F508BB35C2}"/>
              </a:ext>
            </a:extLst>
          </p:cNvPr>
          <p:cNvGraphicFramePr>
            <a:graphicFrameLocks noGrp="1"/>
          </p:cNvGraphicFramePr>
          <p:nvPr/>
        </p:nvGraphicFramePr>
        <p:xfrm>
          <a:off x="3758310" y="1267460"/>
          <a:ext cx="1728000" cy="4754880"/>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315067539"/>
                    </a:ext>
                  </a:extLst>
                </a:gridCol>
                <a:gridCol w="216000">
                  <a:extLst>
                    <a:ext uri="{9D8B030D-6E8A-4147-A177-3AD203B41FA5}">
                      <a16:colId xmlns:a16="http://schemas.microsoft.com/office/drawing/2014/main" val="2111152246"/>
                    </a:ext>
                  </a:extLst>
                </a:gridCol>
                <a:gridCol w="216000">
                  <a:extLst>
                    <a:ext uri="{9D8B030D-6E8A-4147-A177-3AD203B41FA5}">
                      <a16:colId xmlns:a16="http://schemas.microsoft.com/office/drawing/2014/main" val="1650955691"/>
                    </a:ext>
                  </a:extLst>
                </a:gridCol>
                <a:gridCol w="216000">
                  <a:extLst>
                    <a:ext uri="{9D8B030D-6E8A-4147-A177-3AD203B41FA5}">
                      <a16:colId xmlns:a16="http://schemas.microsoft.com/office/drawing/2014/main" val="643284517"/>
                    </a:ext>
                  </a:extLst>
                </a:gridCol>
                <a:gridCol w="216000">
                  <a:extLst>
                    <a:ext uri="{9D8B030D-6E8A-4147-A177-3AD203B41FA5}">
                      <a16:colId xmlns:a16="http://schemas.microsoft.com/office/drawing/2014/main" val="2847502109"/>
                    </a:ext>
                  </a:extLst>
                </a:gridCol>
                <a:gridCol w="216000">
                  <a:extLst>
                    <a:ext uri="{9D8B030D-6E8A-4147-A177-3AD203B41FA5}">
                      <a16:colId xmlns:a16="http://schemas.microsoft.com/office/drawing/2014/main" val="1259757451"/>
                    </a:ext>
                  </a:extLst>
                </a:gridCol>
                <a:gridCol w="216000">
                  <a:extLst>
                    <a:ext uri="{9D8B030D-6E8A-4147-A177-3AD203B41FA5}">
                      <a16:colId xmlns:a16="http://schemas.microsoft.com/office/drawing/2014/main" val="1231883881"/>
                    </a:ext>
                  </a:extLst>
                </a:gridCol>
                <a:gridCol w="216000">
                  <a:extLst>
                    <a:ext uri="{9D8B030D-6E8A-4147-A177-3AD203B41FA5}">
                      <a16:colId xmlns:a16="http://schemas.microsoft.com/office/drawing/2014/main" val="1484096762"/>
                    </a:ext>
                  </a:extLst>
                </a:gridCol>
              </a:tblGrid>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96022"/>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78384"/>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08954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13670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753422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7182746"/>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45021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1703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70898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45423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76037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189351"/>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952259"/>
                  </a:ext>
                </a:extLst>
              </a:tr>
            </a:tbl>
          </a:graphicData>
        </a:graphic>
      </p:graphicFrame>
      <p:sp>
        <p:nvSpPr>
          <p:cNvPr id="15" name="文本框 14">
            <a:extLst>
              <a:ext uri="{FF2B5EF4-FFF2-40B4-BE49-F238E27FC236}">
                <a16:creationId xmlns:a16="http://schemas.microsoft.com/office/drawing/2014/main" id="{1B92BDD7-1700-4418-ACEE-22F3A013F985}"/>
              </a:ext>
            </a:extLst>
          </p:cNvPr>
          <p:cNvSpPr txBox="1"/>
          <p:nvPr/>
        </p:nvSpPr>
        <p:spPr>
          <a:xfrm>
            <a:off x="4112895" y="6066393"/>
            <a:ext cx="2000250" cy="369332"/>
          </a:xfrm>
          <a:prstGeom prst="rect">
            <a:avLst/>
          </a:prstGeom>
          <a:noFill/>
        </p:spPr>
        <p:txBody>
          <a:bodyPr wrap="square" rtlCol="0">
            <a:spAutoFit/>
          </a:bodyPr>
          <a:lstStyle/>
          <a:p>
            <a:r>
              <a:rPr lang="en-US" altLang="zh-CN" dirty="0"/>
              <a:t>Memory</a:t>
            </a:r>
            <a:endParaRPr lang="zh-CN" altLang="en-US" dirty="0"/>
          </a:p>
        </p:txBody>
      </p:sp>
      <p:cxnSp>
        <p:nvCxnSpPr>
          <p:cNvPr id="17" name="连接符: 肘形 16">
            <a:extLst>
              <a:ext uri="{FF2B5EF4-FFF2-40B4-BE49-F238E27FC236}">
                <a16:creationId xmlns:a16="http://schemas.microsoft.com/office/drawing/2014/main" id="{37DCE7C8-C623-475B-A71F-1A9D68A2A95D}"/>
              </a:ext>
            </a:extLst>
          </p:cNvPr>
          <p:cNvCxnSpPr>
            <a:cxnSpLocks/>
          </p:cNvCxnSpPr>
          <p:nvPr/>
        </p:nvCxnSpPr>
        <p:spPr bwMode="auto">
          <a:xfrm flipV="1">
            <a:off x="662940" y="2172634"/>
            <a:ext cx="3095370" cy="662006"/>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8" name="连接符: 肘形 17">
            <a:extLst>
              <a:ext uri="{FF2B5EF4-FFF2-40B4-BE49-F238E27FC236}">
                <a16:creationId xmlns:a16="http://schemas.microsoft.com/office/drawing/2014/main" id="{B1E8A628-490E-49B4-A699-770C66633D5A}"/>
              </a:ext>
            </a:extLst>
          </p:cNvPr>
          <p:cNvCxnSpPr>
            <a:cxnSpLocks/>
          </p:cNvCxnSpPr>
          <p:nvPr/>
        </p:nvCxnSpPr>
        <p:spPr bwMode="auto">
          <a:xfrm flipV="1">
            <a:off x="671742" y="2172634"/>
            <a:ext cx="3086568" cy="92501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9" name="连接符: 肘形 18">
            <a:extLst>
              <a:ext uri="{FF2B5EF4-FFF2-40B4-BE49-F238E27FC236}">
                <a16:creationId xmlns:a16="http://schemas.microsoft.com/office/drawing/2014/main" id="{69837638-E8A2-4FFC-8ACB-F219E69AB260}"/>
              </a:ext>
            </a:extLst>
          </p:cNvPr>
          <p:cNvCxnSpPr>
            <a:cxnSpLocks/>
          </p:cNvCxnSpPr>
          <p:nvPr/>
        </p:nvCxnSpPr>
        <p:spPr bwMode="auto">
          <a:xfrm flipV="1">
            <a:off x="662940" y="2172634"/>
            <a:ext cx="3095370" cy="1188023"/>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FB925FA6-52B5-44A1-8C28-78CA7157920A}"/>
              </a:ext>
            </a:extLst>
          </p:cNvPr>
          <p:cNvCxnSpPr>
            <a:cxnSpLocks/>
          </p:cNvCxnSpPr>
          <p:nvPr/>
        </p:nvCxnSpPr>
        <p:spPr bwMode="auto">
          <a:xfrm flipV="1">
            <a:off x="662940" y="2172634"/>
            <a:ext cx="3095370" cy="1455938"/>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2571E637-378F-4AC8-92FB-79DADD012FF0}"/>
              </a:ext>
            </a:extLst>
          </p:cNvPr>
          <p:cNvSpPr txBox="1"/>
          <p:nvPr/>
        </p:nvSpPr>
        <p:spPr>
          <a:xfrm>
            <a:off x="1122992" y="2543649"/>
            <a:ext cx="332142" cy="369332"/>
          </a:xfrm>
          <a:prstGeom prst="rect">
            <a:avLst/>
          </a:prstGeom>
          <a:noFill/>
        </p:spPr>
        <p:txBody>
          <a:bodyPr wrap="none" rtlCol="0">
            <a:spAutoFit/>
          </a:bodyPr>
          <a:lstStyle/>
          <a:p>
            <a:r>
              <a:rPr lang="en-US" altLang="zh-CN" dirty="0"/>
              <a:t>0</a:t>
            </a:r>
            <a:endParaRPr lang="zh-CN" altLang="en-US" dirty="0"/>
          </a:p>
        </p:txBody>
      </p:sp>
      <p:sp>
        <p:nvSpPr>
          <p:cNvPr id="16" name="文本框 15">
            <a:extLst>
              <a:ext uri="{FF2B5EF4-FFF2-40B4-BE49-F238E27FC236}">
                <a16:creationId xmlns:a16="http://schemas.microsoft.com/office/drawing/2014/main" id="{5CA8135A-E738-40D3-8E2A-679C0949A390}"/>
              </a:ext>
            </a:extLst>
          </p:cNvPr>
          <p:cNvSpPr txBox="1"/>
          <p:nvPr/>
        </p:nvSpPr>
        <p:spPr>
          <a:xfrm>
            <a:off x="1122992" y="2781477"/>
            <a:ext cx="332142" cy="369332"/>
          </a:xfrm>
          <a:prstGeom prst="rect">
            <a:avLst/>
          </a:prstGeom>
          <a:noFill/>
        </p:spPr>
        <p:txBody>
          <a:bodyPr wrap="none" rtlCol="0">
            <a:spAutoFit/>
          </a:bodyPr>
          <a:lstStyle/>
          <a:p>
            <a:r>
              <a:rPr lang="en-US" altLang="zh-CN" dirty="0"/>
              <a:t>0</a:t>
            </a:r>
            <a:endParaRPr lang="zh-CN" altLang="en-US" dirty="0"/>
          </a:p>
        </p:txBody>
      </p:sp>
      <p:sp>
        <p:nvSpPr>
          <p:cNvPr id="20" name="文本框 19">
            <a:extLst>
              <a:ext uri="{FF2B5EF4-FFF2-40B4-BE49-F238E27FC236}">
                <a16:creationId xmlns:a16="http://schemas.microsoft.com/office/drawing/2014/main" id="{DB6C688D-7F6F-4CF6-9618-5C7D5CCE6C56}"/>
              </a:ext>
            </a:extLst>
          </p:cNvPr>
          <p:cNvSpPr txBox="1"/>
          <p:nvPr/>
        </p:nvSpPr>
        <p:spPr>
          <a:xfrm>
            <a:off x="1122992" y="3045638"/>
            <a:ext cx="332142" cy="369332"/>
          </a:xfrm>
          <a:prstGeom prst="rect">
            <a:avLst/>
          </a:prstGeom>
          <a:noFill/>
        </p:spPr>
        <p:txBody>
          <a:bodyPr wrap="none" rtlCol="0">
            <a:spAutoFit/>
          </a:bodyPr>
          <a:lstStyle/>
          <a:p>
            <a:r>
              <a:rPr lang="en-US" altLang="zh-CN" dirty="0"/>
              <a:t>1</a:t>
            </a:r>
            <a:endParaRPr lang="zh-CN" altLang="en-US" dirty="0"/>
          </a:p>
        </p:txBody>
      </p:sp>
      <p:sp>
        <p:nvSpPr>
          <p:cNvPr id="21" name="文本框 20">
            <a:extLst>
              <a:ext uri="{FF2B5EF4-FFF2-40B4-BE49-F238E27FC236}">
                <a16:creationId xmlns:a16="http://schemas.microsoft.com/office/drawing/2014/main" id="{A581DA46-1215-453D-A550-F93003057B36}"/>
              </a:ext>
            </a:extLst>
          </p:cNvPr>
          <p:cNvSpPr txBox="1"/>
          <p:nvPr/>
        </p:nvSpPr>
        <p:spPr>
          <a:xfrm>
            <a:off x="1122992" y="3325568"/>
            <a:ext cx="332142" cy="369332"/>
          </a:xfrm>
          <a:prstGeom prst="rect">
            <a:avLst/>
          </a:prstGeom>
          <a:noFill/>
        </p:spPr>
        <p:txBody>
          <a:bodyPr wrap="none" rtlCol="0">
            <a:spAutoFit/>
          </a:bodyPr>
          <a:lstStyle/>
          <a:p>
            <a:r>
              <a:rPr lang="en-US" altLang="zh-CN" dirty="0"/>
              <a:t>0</a:t>
            </a:r>
            <a:endParaRPr lang="zh-CN" altLang="en-US" dirty="0"/>
          </a:p>
        </p:txBody>
      </p:sp>
      <p:sp>
        <p:nvSpPr>
          <p:cNvPr id="22" name="文本框 21">
            <a:extLst>
              <a:ext uri="{FF2B5EF4-FFF2-40B4-BE49-F238E27FC236}">
                <a16:creationId xmlns:a16="http://schemas.microsoft.com/office/drawing/2014/main" id="{6294EC43-6CB7-4ADC-BAB0-FE36D1CD6172}"/>
              </a:ext>
            </a:extLst>
          </p:cNvPr>
          <p:cNvSpPr txBox="1"/>
          <p:nvPr/>
        </p:nvSpPr>
        <p:spPr>
          <a:xfrm>
            <a:off x="2557123" y="1866293"/>
            <a:ext cx="774571" cy="369332"/>
          </a:xfrm>
          <a:prstGeom prst="rect">
            <a:avLst/>
          </a:prstGeom>
          <a:noFill/>
        </p:spPr>
        <p:txBody>
          <a:bodyPr wrap="none" rtlCol="0">
            <a:spAutoFit/>
          </a:bodyPr>
          <a:lstStyle/>
          <a:p>
            <a:r>
              <a:rPr lang="en-US" altLang="zh-CN" dirty="0"/>
              <a:t>0010</a:t>
            </a:r>
            <a:endParaRPr lang="zh-CN" altLang="en-US" dirty="0"/>
          </a:p>
        </p:txBody>
      </p:sp>
      <p:sp>
        <p:nvSpPr>
          <p:cNvPr id="24" name="文本框 23">
            <a:extLst>
              <a:ext uri="{FF2B5EF4-FFF2-40B4-BE49-F238E27FC236}">
                <a16:creationId xmlns:a16="http://schemas.microsoft.com/office/drawing/2014/main" id="{12812092-DAEB-4309-884A-8E0147A5E6FA}"/>
              </a:ext>
            </a:extLst>
          </p:cNvPr>
          <p:cNvSpPr txBox="1"/>
          <p:nvPr/>
        </p:nvSpPr>
        <p:spPr>
          <a:xfrm>
            <a:off x="1356136" y="3992475"/>
            <a:ext cx="1598515" cy="369332"/>
          </a:xfrm>
          <a:prstGeom prst="rect">
            <a:avLst/>
          </a:prstGeom>
          <a:noFill/>
        </p:spPr>
        <p:txBody>
          <a:bodyPr wrap="none" rtlCol="0">
            <a:spAutoFit/>
          </a:bodyPr>
          <a:lstStyle/>
          <a:p>
            <a:r>
              <a:rPr lang="en-US" altLang="zh-CN" dirty="0"/>
              <a:t>Address bus</a:t>
            </a:r>
            <a:endParaRPr lang="zh-CN" altLang="en-US" dirty="0"/>
          </a:p>
        </p:txBody>
      </p:sp>
    </p:spTree>
    <p:extLst>
      <p:ext uri="{BB962C8B-B14F-4D97-AF65-F5344CB8AC3E}">
        <p14:creationId xmlns:p14="http://schemas.microsoft.com/office/powerpoint/2010/main" val="373996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63791-4C55-4525-9595-5F5F69D328D6}"/>
              </a:ext>
            </a:extLst>
          </p:cNvPr>
          <p:cNvSpPr>
            <a:spLocks noGrp="1"/>
          </p:cNvSpPr>
          <p:nvPr>
            <p:ph type="title"/>
          </p:nvPr>
        </p:nvSpPr>
        <p:spPr/>
        <p:txBody>
          <a:bodyPr/>
          <a:lstStyle/>
          <a:p>
            <a:r>
              <a:rPr lang="en-US" altLang="zh-CN" dirty="0"/>
              <a:t>Memory Addressing</a:t>
            </a:r>
            <a:endParaRPr lang="zh-CN" altLang="en-US" dirty="0"/>
          </a:p>
        </p:txBody>
      </p:sp>
      <p:graphicFrame>
        <p:nvGraphicFramePr>
          <p:cNvPr id="4" name="表格 3">
            <a:extLst>
              <a:ext uri="{FF2B5EF4-FFF2-40B4-BE49-F238E27FC236}">
                <a16:creationId xmlns:a16="http://schemas.microsoft.com/office/drawing/2014/main" id="{0305BEAD-8013-43E5-9CD3-B6F508BB35C2}"/>
              </a:ext>
            </a:extLst>
          </p:cNvPr>
          <p:cNvGraphicFramePr>
            <a:graphicFrameLocks noGrp="1"/>
          </p:cNvGraphicFramePr>
          <p:nvPr>
            <p:extLst>
              <p:ext uri="{D42A27DB-BD31-4B8C-83A1-F6EECF244321}">
                <p14:modId xmlns:p14="http://schemas.microsoft.com/office/powerpoint/2010/main" val="3812484529"/>
              </p:ext>
            </p:extLst>
          </p:nvPr>
        </p:nvGraphicFramePr>
        <p:xfrm>
          <a:off x="3758310" y="1267460"/>
          <a:ext cx="1728000" cy="4754880"/>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315067539"/>
                    </a:ext>
                  </a:extLst>
                </a:gridCol>
                <a:gridCol w="216000">
                  <a:extLst>
                    <a:ext uri="{9D8B030D-6E8A-4147-A177-3AD203B41FA5}">
                      <a16:colId xmlns:a16="http://schemas.microsoft.com/office/drawing/2014/main" val="2111152246"/>
                    </a:ext>
                  </a:extLst>
                </a:gridCol>
                <a:gridCol w="216000">
                  <a:extLst>
                    <a:ext uri="{9D8B030D-6E8A-4147-A177-3AD203B41FA5}">
                      <a16:colId xmlns:a16="http://schemas.microsoft.com/office/drawing/2014/main" val="1650955691"/>
                    </a:ext>
                  </a:extLst>
                </a:gridCol>
                <a:gridCol w="216000">
                  <a:extLst>
                    <a:ext uri="{9D8B030D-6E8A-4147-A177-3AD203B41FA5}">
                      <a16:colId xmlns:a16="http://schemas.microsoft.com/office/drawing/2014/main" val="643284517"/>
                    </a:ext>
                  </a:extLst>
                </a:gridCol>
                <a:gridCol w="216000">
                  <a:extLst>
                    <a:ext uri="{9D8B030D-6E8A-4147-A177-3AD203B41FA5}">
                      <a16:colId xmlns:a16="http://schemas.microsoft.com/office/drawing/2014/main" val="2847502109"/>
                    </a:ext>
                  </a:extLst>
                </a:gridCol>
                <a:gridCol w="216000">
                  <a:extLst>
                    <a:ext uri="{9D8B030D-6E8A-4147-A177-3AD203B41FA5}">
                      <a16:colId xmlns:a16="http://schemas.microsoft.com/office/drawing/2014/main" val="1259757451"/>
                    </a:ext>
                  </a:extLst>
                </a:gridCol>
                <a:gridCol w="216000">
                  <a:extLst>
                    <a:ext uri="{9D8B030D-6E8A-4147-A177-3AD203B41FA5}">
                      <a16:colId xmlns:a16="http://schemas.microsoft.com/office/drawing/2014/main" val="1231883881"/>
                    </a:ext>
                  </a:extLst>
                </a:gridCol>
                <a:gridCol w="216000">
                  <a:extLst>
                    <a:ext uri="{9D8B030D-6E8A-4147-A177-3AD203B41FA5}">
                      <a16:colId xmlns:a16="http://schemas.microsoft.com/office/drawing/2014/main" val="1484096762"/>
                    </a:ext>
                  </a:extLst>
                </a:gridCol>
              </a:tblGrid>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96022"/>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6278384"/>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08954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13670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753422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7182746"/>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45021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1703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70898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45423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76037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189351"/>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952259"/>
                  </a:ext>
                </a:extLst>
              </a:tr>
            </a:tbl>
          </a:graphicData>
        </a:graphic>
      </p:graphicFrame>
      <p:sp>
        <p:nvSpPr>
          <p:cNvPr id="15" name="文本框 14">
            <a:extLst>
              <a:ext uri="{FF2B5EF4-FFF2-40B4-BE49-F238E27FC236}">
                <a16:creationId xmlns:a16="http://schemas.microsoft.com/office/drawing/2014/main" id="{1B92BDD7-1700-4418-ACEE-22F3A013F985}"/>
              </a:ext>
            </a:extLst>
          </p:cNvPr>
          <p:cNvSpPr txBox="1"/>
          <p:nvPr/>
        </p:nvSpPr>
        <p:spPr>
          <a:xfrm>
            <a:off x="4112895" y="6066393"/>
            <a:ext cx="2000250" cy="369332"/>
          </a:xfrm>
          <a:prstGeom prst="rect">
            <a:avLst/>
          </a:prstGeom>
          <a:noFill/>
        </p:spPr>
        <p:txBody>
          <a:bodyPr wrap="square" rtlCol="0">
            <a:spAutoFit/>
          </a:bodyPr>
          <a:lstStyle/>
          <a:p>
            <a:r>
              <a:rPr lang="en-US" altLang="zh-CN" dirty="0"/>
              <a:t>Memory</a:t>
            </a:r>
            <a:endParaRPr lang="zh-CN" altLang="en-US" dirty="0"/>
          </a:p>
        </p:txBody>
      </p:sp>
      <p:cxnSp>
        <p:nvCxnSpPr>
          <p:cNvPr id="17" name="连接符: 肘形 16">
            <a:extLst>
              <a:ext uri="{FF2B5EF4-FFF2-40B4-BE49-F238E27FC236}">
                <a16:creationId xmlns:a16="http://schemas.microsoft.com/office/drawing/2014/main" id="{37DCE7C8-C623-475B-A71F-1A9D68A2A95D}"/>
              </a:ext>
            </a:extLst>
          </p:cNvPr>
          <p:cNvCxnSpPr>
            <a:cxnSpLocks/>
          </p:cNvCxnSpPr>
          <p:nvPr/>
        </p:nvCxnSpPr>
        <p:spPr bwMode="auto">
          <a:xfrm flipV="1">
            <a:off x="662940" y="1838451"/>
            <a:ext cx="3095370" cy="996189"/>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8" name="连接符: 肘形 17">
            <a:extLst>
              <a:ext uri="{FF2B5EF4-FFF2-40B4-BE49-F238E27FC236}">
                <a16:creationId xmlns:a16="http://schemas.microsoft.com/office/drawing/2014/main" id="{B1E8A628-490E-49B4-A699-770C66633D5A}"/>
              </a:ext>
            </a:extLst>
          </p:cNvPr>
          <p:cNvCxnSpPr>
            <a:cxnSpLocks/>
          </p:cNvCxnSpPr>
          <p:nvPr/>
        </p:nvCxnSpPr>
        <p:spPr bwMode="auto">
          <a:xfrm flipV="1">
            <a:off x="671742" y="1838451"/>
            <a:ext cx="3086568" cy="125919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9" name="连接符: 肘形 18">
            <a:extLst>
              <a:ext uri="{FF2B5EF4-FFF2-40B4-BE49-F238E27FC236}">
                <a16:creationId xmlns:a16="http://schemas.microsoft.com/office/drawing/2014/main" id="{69837638-E8A2-4FFC-8ACB-F219E69AB260}"/>
              </a:ext>
            </a:extLst>
          </p:cNvPr>
          <p:cNvCxnSpPr>
            <a:cxnSpLocks/>
          </p:cNvCxnSpPr>
          <p:nvPr/>
        </p:nvCxnSpPr>
        <p:spPr bwMode="auto">
          <a:xfrm flipV="1">
            <a:off x="662940" y="1838451"/>
            <a:ext cx="3095370" cy="1522207"/>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FB925FA6-52B5-44A1-8C28-78CA7157920A}"/>
              </a:ext>
            </a:extLst>
          </p:cNvPr>
          <p:cNvCxnSpPr>
            <a:cxnSpLocks/>
          </p:cNvCxnSpPr>
          <p:nvPr/>
        </p:nvCxnSpPr>
        <p:spPr bwMode="auto">
          <a:xfrm flipV="1">
            <a:off x="662940" y="1838451"/>
            <a:ext cx="3095370" cy="1790121"/>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2571E637-378F-4AC8-92FB-79DADD012FF0}"/>
              </a:ext>
            </a:extLst>
          </p:cNvPr>
          <p:cNvSpPr txBox="1"/>
          <p:nvPr/>
        </p:nvSpPr>
        <p:spPr>
          <a:xfrm>
            <a:off x="1122992" y="2543649"/>
            <a:ext cx="332142" cy="369332"/>
          </a:xfrm>
          <a:prstGeom prst="rect">
            <a:avLst/>
          </a:prstGeom>
          <a:noFill/>
        </p:spPr>
        <p:txBody>
          <a:bodyPr wrap="none" rtlCol="0">
            <a:spAutoFit/>
          </a:bodyPr>
          <a:lstStyle/>
          <a:p>
            <a:r>
              <a:rPr lang="en-US" altLang="zh-CN" dirty="0"/>
              <a:t>0</a:t>
            </a:r>
            <a:endParaRPr lang="zh-CN" altLang="en-US" dirty="0"/>
          </a:p>
        </p:txBody>
      </p:sp>
      <p:sp>
        <p:nvSpPr>
          <p:cNvPr id="16" name="文本框 15">
            <a:extLst>
              <a:ext uri="{FF2B5EF4-FFF2-40B4-BE49-F238E27FC236}">
                <a16:creationId xmlns:a16="http://schemas.microsoft.com/office/drawing/2014/main" id="{5CA8135A-E738-40D3-8E2A-679C0949A390}"/>
              </a:ext>
            </a:extLst>
          </p:cNvPr>
          <p:cNvSpPr txBox="1"/>
          <p:nvPr/>
        </p:nvSpPr>
        <p:spPr>
          <a:xfrm>
            <a:off x="1122992" y="2781477"/>
            <a:ext cx="332142" cy="369332"/>
          </a:xfrm>
          <a:prstGeom prst="rect">
            <a:avLst/>
          </a:prstGeom>
          <a:noFill/>
        </p:spPr>
        <p:txBody>
          <a:bodyPr wrap="none" rtlCol="0">
            <a:spAutoFit/>
          </a:bodyPr>
          <a:lstStyle/>
          <a:p>
            <a:r>
              <a:rPr lang="en-US" altLang="zh-CN" dirty="0"/>
              <a:t>0</a:t>
            </a:r>
            <a:endParaRPr lang="zh-CN" altLang="en-US" dirty="0"/>
          </a:p>
        </p:txBody>
      </p:sp>
      <p:sp>
        <p:nvSpPr>
          <p:cNvPr id="20" name="文本框 19">
            <a:extLst>
              <a:ext uri="{FF2B5EF4-FFF2-40B4-BE49-F238E27FC236}">
                <a16:creationId xmlns:a16="http://schemas.microsoft.com/office/drawing/2014/main" id="{DB6C688D-7F6F-4CF6-9618-5C7D5CCE6C56}"/>
              </a:ext>
            </a:extLst>
          </p:cNvPr>
          <p:cNvSpPr txBox="1"/>
          <p:nvPr/>
        </p:nvSpPr>
        <p:spPr>
          <a:xfrm>
            <a:off x="1122992" y="3045638"/>
            <a:ext cx="332142" cy="369332"/>
          </a:xfrm>
          <a:prstGeom prst="rect">
            <a:avLst/>
          </a:prstGeom>
          <a:noFill/>
        </p:spPr>
        <p:txBody>
          <a:bodyPr wrap="none" rtlCol="0">
            <a:spAutoFit/>
          </a:bodyPr>
          <a:lstStyle/>
          <a:p>
            <a:r>
              <a:rPr lang="en-US" altLang="zh-CN" dirty="0"/>
              <a:t>0</a:t>
            </a:r>
            <a:endParaRPr lang="zh-CN" altLang="en-US" dirty="0"/>
          </a:p>
        </p:txBody>
      </p:sp>
      <p:sp>
        <p:nvSpPr>
          <p:cNvPr id="21" name="文本框 20">
            <a:extLst>
              <a:ext uri="{FF2B5EF4-FFF2-40B4-BE49-F238E27FC236}">
                <a16:creationId xmlns:a16="http://schemas.microsoft.com/office/drawing/2014/main" id="{A581DA46-1215-453D-A550-F93003057B36}"/>
              </a:ext>
            </a:extLst>
          </p:cNvPr>
          <p:cNvSpPr txBox="1"/>
          <p:nvPr/>
        </p:nvSpPr>
        <p:spPr>
          <a:xfrm>
            <a:off x="1122992" y="3325568"/>
            <a:ext cx="332142" cy="369332"/>
          </a:xfrm>
          <a:prstGeom prst="rect">
            <a:avLst/>
          </a:prstGeom>
          <a:noFill/>
        </p:spPr>
        <p:txBody>
          <a:bodyPr wrap="none" rtlCol="0">
            <a:spAutoFit/>
          </a:bodyPr>
          <a:lstStyle/>
          <a:p>
            <a:r>
              <a:rPr lang="en-US" altLang="zh-CN" dirty="0"/>
              <a:t>1</a:t>
            </a:r>
            <a:endParaRPr lang="zh-CN" altLang="en-US" dirty="0"/>
          </a:p>
        </p:txBody>
      </p:sp>
      <p:sp>
        <p:nvSpPr>
          <p:cNvPr id="22" name="文本框 21">
            <a:extLst>
              <a:ext uri="{FF2B5EF4-FFF2-40B4-BE49-F238E27FC236}">
                <a16:creationId xmlns:a16="http://schemas.microsoft.com/office/drawing/2014/main" id="{6294EC43-6CB7-4ADC-BAB0-FE36D1CD6172}"/>
              </a:ext>
            </a:extLst>
          </p:cNvPr>
          <p:cNvSpPr txBox="1"/>
          <p:nvPr/>
        </p:nvSpPr>
        <p:spPr>
          <a:xfrm>
            <a:off x="2581909" y="1504998"/>
            <a:ext cx="774571" cy="369332"/>
          </a:xfrm>
          <a:prstGeom prst="rect">
            <a:avLst/>
          </a:prstGeom>
          <a:noFill/>
        </p:spPr>
        <p:txBody>
          <a:bodyPr wrap="none" rtlCol="0">
            <a:spAutoFit/>
          </a:bodyPr>
          <a:lstStyle/>
          <a:p>
            <a:r>
              <a:rPr lang="en-US" altLang="zh-CN" dirty="0"/>
              <a:t>0001</a:t>
            </a:r>
            <a:endParaRPr lang="zh-CN" altLang="en-US" dirty="0"/>
          </a:p>
        </p:txBody>
      </p:sp>
      <p:sp>
        <p:nvSpPr>
          <p:cNvPr id="24" name="文本框 23">
            <a:extLst>
              <a:ext uri="{FF2B5EF4-FFF2-40B4-BE49-F238E27FC236}">
                <a16:creationId xmlns:a16="http://schemas.microsoft.com/office/drawing/2014/main" id="{12812092-DAEB-4309-884A-8E0147A5E6FA}"/>
              </a:ext>
            </a:extLst>
          </p:cNvPr>
          <p:cNvSpPr txBox="1"/>
          <p:nvPr/>
        </p:nvSpPr>
        <p:spPr>
          <a:xfrm>
            <a:off x="1356136" y="3992475"/>
            <a:ext cx="1598515" cy="369332"/>
          </a:xfrm>
          <a:prstGeom prst="rect">
            <a:avLst/>
          </a:prstGeom>
          <a:noFill/>
        </p:spPr>
        <p:txBody>
          <a:bodyPr wrap="none" rtlCol="0">
            <a:spAutoFit/>
          </a:bodyPr>
          <a:lstStyle/>
          <a:p>
            <a:r>
              <a:rPr lang="en-US" altLang="zh-CN" dirty="0"/>
              <a:t>Address bus</a:t>
            </a:r>
            <a:endParaRPr lang="zh-CN" altLang="en-US" dirty="0"/>
          </a:p>
        </p:txBody>
      </p:sp>
      <p:cxnSp>
        <p:nvCxnSpPr>
          <p:cNvPr id="31" name="连接符: 肘形 30">
            <a:extLst>
              <a:ext uri="{FF2B5EF4-FFF2-40B4-BE49-F238E27FC236}">
                <a16:creationId xmlns:a16="http://schemas.microsoft.com/office/drawing/2014/main" id="{42CE216C-6328-4BC6-AC93-01ACEA8AE113}"/>
              </a:ext>
            </a:extLst>
          </p:cNvPr>
          <p:cNvCxnSpPr>
            <a:cxnSpLocks/>
          </p:cNvCxnSpPr>
          <p:nvPr/>
        </p:nvCxnSpPr>
        <p:spPr bwMode="auto">
          <a:xfrm>
            <a:off x="5486310" y="1831850"/>
            <a:ext cx="2439875" cy="366866"/>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2" name="连接符: 肘形 31">
            <a:extLst>
              <a:ext uri="{FF2B5EF4-FFF2-40B4-BE49-F238E27FC236}">
                <a16:creationId xmlns:a16="http://schemas.microsoft.com/office/drawing/2014/main" id="{9760C0DB-2689-4E93-8B8A-A3979D2BCA27}"/>
              </a:ext>
            </a:extLst>
          </p:cNvPr>
          <p:cNvCxnSpPr>
            <a:cxnSpLocks/>
          </p:cNvCxnSpPr>
          <p:nvPr/>
        </p:nvCxnSpPr>
        <p:spPr bwMode="auto">
          <a:xfrm>
            <a:off x="5486310" y="1831850"/>
            <a:ext cx="2439875" cy="544346"/>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3" name="连接符: 肘形 32">
            <a:extLst>
              <a:ext uri="{FF2B5EF4-FFF2-40B4-BE49-F238E27FC236}">
                <a16:creationId xmlns:a16="http://schemas.microsoft.com/office/drawing/2014/main" id="{239A43B3-9AE4-4994-881A-70F1C780F4D3}"/>
              </a:ext>
            </a:extLst>
          </p:cNvPr>
          <p:cNvCxnSpPr>
            <a:cxnSpLocks/>
          </p:cNvCxnSpPr>
          <p:nvPr/>
        </p:nvCxnSpPr>
        <p:spPr bwMode="auto">
          <a:xfrm>
            <a:off x="5486310" y="1831850"/>
            <a:ext cx="2439875" cy="711799"/>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4" name="连接符: 肘形 33">
            <a:extLst>
              <a:ext uri="{FF2B5EF4-FFF2-40B4-BE49-F238E27FC236}">
                <a16:creationId xmlns:a16="http://schemas.microsoft.com/office/drawing/2014/main" id="{FFDA435E-A0FB-4233-9165-ED7FAF59AA23}"/>
              </a:ext>
            </a:extLst>
          </p:cNvPr>
          <p:cNvCxnSpPr>
            <a:cxnSpLocks/>
          </p:cNvCxnSpPr>
          <p:nvPr/>
        </p:nvCxnSpPr>
        <p:spPr bwMode="auto">
          <a:xfrm>
            <a:off x="5486310" y="1831850"/>
            <a:ext cx="2439875" cy="884196"/>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5" name="连接符: 肘形 34">
            <a:extLst>
              <a:ext uri="{FF2B5EF4-FFF2-40B4-BE49-F238E27FC236}">
                <a16:creationId xmlns:a16="http://schemas.microsoft.com/office/drawing/2014/main" id="{5550067D-C0B1-4C5A-B71E-6700CEF08DF2}"/>
              </a:ext>
            </a:extLst>
          </p:cNvPr>
          <p:cNvCxnSpPr>
            <a:cxnSpLocks/>
          </p:cNvCxnSpPr>
          <p:nvPr/>
        </p:nvCxnSpPr>
        <p:spPr bwMode="auto">
          <a:xfrm>
            <a:off x="5486310" y="1831850"/>
            <a:ext cx="2439875" cy="1061676"/>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6" name="连接符: 肘形 35">
            <a:extLst>
              <a:ext uri="{FF2B5EF4-FFF2-40B4-BE49-F238E27FC236}">
                <a16:creationId xmlns:a16="http://schemas.microsoft.com/office/drawing/2014/main" id="{1D996AE5-C045-4D5A-8EBF-66D8135DA01E}"/>
              </a:ext>
            </a:extLst>
          </p:cNvPr>
          <p:cNvCxnSpPr>
            <a:cxnSpLocks/>
          </p:cNvCxnSpPr>
          <p:nvPr/>
        </p:nvCxnSpPr>
        <p:spPr bwMode="auto">
          <a:xfrm>
            <a:off x="5486310" y="1831850"/>
            <a:ext cx="2439875" cy="1229129"/>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45" name="连接符: 肘形 44">
            <a:extLst>
              <a:ext uri="{FF2B5EF4-FFF2-40B4-BE49-F238E27FC236}">
                <a16:creationId xmlns:a16="http://schemas.microsoft.com/office/drawing/2014/main" id="{A0757E8E-95A7-4E55-91C8-F939FD63682C}"/>
              </a:ext>
            </a:extLst>
          </p:cNvPr>
          <p:cNvCxnSpPr>
            <a:cxnSpLocks/>
          </p:cNvCxnSpPr>
          <p:nvPr/>
        </p:nvCxnSpPr>
        <p:spPr bwMode="auto">
          <a:xfrm>
            <a:off x="5486310" y="1831850"/>
            <a:ext cx="2439875" cy="139722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46" name="连接符: 肘形 45">
            <a:extLst>
              <a:ext uri="{FF2B5EF4-FFF2-40B4-BE49-F238E27FC236}">
                <a16:creationId xmlns:a16="http://schemas.microsoft.com/office/drawing/2014/main" id="{B213E187-6590-4C78-9D1F-34E6F0403E2C}"/>
              </a:ext>
            </a:extLst>
          </p:cNvPr>
          <p:cNvCxnSpPr>
            <a:cxnSpLocks/>
          </p:cNvCxnSpPr>
          <p:nvPr/>
        </p:nvCxnSpPr>
        <p:spPr bwMode="auto">
          <a:xfrm>
            <a:off x="5486310" y="1831850"/>
            <a:ext cx="2439875" cy="1574701"/>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55" name="文本框 54">
            <a:extLst>
              <a:ext uri="{FF2B5EF4-FFF2-40B4-BE49-F238E27FC236}">
                <a16:creationId xmlns:a16="http://schemas.microsoft.com/office/drawing/2014/main" id="{43427C96-975D-4C20-B826-CFE633E321A9}"/>
              </a:ext>
            </a:extLst>
          </p:cNvPr>
          <p:cNvSpPr txBox="1"/>
          <p:nvPr/>
        </p:nvSpPr>
        <p:spPr>
          <a:xfrm>
            <a:off x="5501439" y="1555103"/>
            <a:ext cx="1223412" cy="338554"/>
          </a:xfrm>
          <a:prstGeom prst="rect">
            <a:avLst/>
          </a:prstGeom>
          <a:noFill/>
        </p:spPr>
        <p:txBody>
          <a:bodyPr wrap="none" rtlCol="0">
            <a:spAutoFit/>
          </a:bodyPr>
          <a:lstStyle/>
          <a:p>
            <a:r>
              <a:rPr lang="en-US" altLang="zh-CN" sz="1600" dirty="0"/>
              <a:t>11011001</a:t>
            </a:r>
            <a:endParaRPr lang="zh-CN" altLang="en-US" sz="1600" dirty="0"/>
          </a:p>
        </p:txBody>
      </p:sp>
      <p:sp>
        <p:nvSpPr>
          <p:cNvPr id="56" name="文本框 55">
            <a:extLst>
              <a:ext uri="{FF2B5EF4-FFF2-40B4-BE49-F238E27FC236}">
                <a16:creationId xmlns:a16="http://schemas.microsoft.com/office/drawing/2014/main" id="{4BAD5E3E-681C-4A82-B902-83D47BACCAA7}"/>
              </a:ext>
            </a:extLst>
          </p:cNvPr>
          <p:cNvSpPr txBox="1"/>
          <p:nvPr/>
        </p:nvSpPr>
        <p:spPr>
          <a:xfrm>
            <a:off x="7097486" y="1934746"/>
            <a:ext cx="314510" cy="338554"/>
          </a:xfrm>
          <a:prstGeom prst="rect">
            <a:avLst/>
          </a:prstGeom>
          <a:noFill/>
        </p:spPr>
        <p:txBody>
          <a:bodyPr wrap="none" rtlCol="0">
            <a:spAutoFit/>
          </a:bodyPr>
          <a:lstStyle/>
          <a:p>
            <a:r>
              <a:rPr lang="en-US" altLang="zh-CN" sz="1600" dirty="0"/>
              <a:t>1</a:t>
            </a:r>
            <a:endParaRPr lang="zh-CN" altLang="en-US" sz="1600" dirty="0"/>
          </a:p>
        </p:txBody>
      </p:sp>
      <p:sp>
        <p:nvSpPr>
          <p:cNvPr id="57" name="文本框 56">
            <a:extLst>
              <a:ext uri="{FF2B5EF4-FFF2-40B4-BE49-F238E27FC236}">
                <a16:creationId xmlns:a16="http://schemas.microsoft.com/office/drawing/2014/main" id="{FB35278B-8EC8-47F7-97C3-7EB90FE785A2}"/>
              </a:ext>
            </a:extLst>
          </p:cNvPr>
          <p:cNvSpPr txBox="1"/>
          <p:nvPr/>
        </p:nvSpPr>
        <p:spPr>
          <a:xfrm>
            <a:off x="7097486" y="2114522"/>
            <a:ext cx="314510" cy="338554"/>
          </a:xfrm>
          <a:prstGeom prst="rect">
            <a:avLst/>
          </a:prstGeom>
          <a:noFill/>
        </p:spPr>
        <p:txBody>
          <a:bodyPr wrap="none" rtlCol="0">
            <a:spAutoFit/>
          </a:bodyPr>
          <a:lstStyle/>
          <a:p>
            <a:r>
              <a:rPr lang="en-US" altLang="zh-CN" sz="1600" dirty="0"/>
              <a:t>1</a:t>
            </a:r>
            <a:endParaRPr lang="zh-CN" altLang="en-US" sz="1600" dirty="0"/>
          </a:p>
        </p:txBody>
      </p:sp>
      <p:sp>
        <p:nvSpPr>
          <p:cNvPr id="58" name="文本框 57">
            <a:extLst>
              <a:ext uri="{FF2B5EF4-FFF2-40B4-BE49-F238E27FC236}">
                <a16:creationId xmlns:a16="http://schemas.microsoft.com/office/drawing/2014/main" id="{829396BF-8194-44B3-BD5D-3BBAD538D2FC}"/>
              </a:ext>
            </a:extLst>
          </p:cNvPr>
          <p:cNvSpPr txBox="1"/>
          <p:nvPr/>
        </p:nvSpPr>
        <p:spPr>
          <a:xfrm>
            <a:off x="7097486" y="2283799"/>
            <a:ext cx="314510" cy="338554"/>
          </a:xfrm>
          <a:prstGeom prst="rect">
            <a:avLst/>
          </a:prstGeom>
          <a:noFill/>
        </p:spPr>
        <p:txBody>
          <a:bodyPr wrap="none" rtlCol="0">
            <a:spAutoFit/>
          </a:bodyPr>
          <a:lstStyle/>
          <a:p>
            <a:r>
              <a:rPr lang="en-US" altLang="zh-CN" sz="1600" dirty="0"/>
              <a:t>0</a:t>
            </a:r>
            <a:endParaRPr lang="zh-CN" altLang="en-US" sz="1600" dirty="0"/>
          </a:p>
        </p:txBody>
      </p:sp>
      <p:sp>
        <p:nvSpPr>
          <p:cNvPr id="59" name="文本框 58">
            <a:extLst>
              <a:ext uri="{FF2B5EF4-FFF2-40B4-BE49-F238E27FC236}">
                <a16:creationId xmlns:a16="http://schemas.microsoft.com/office/drawing/2014/main" id="{E57274E9-2430-403E-8724-366991ED3AD8}"/>
              </a:ext>
            </a:extLst>
          </p:cNvPr>
          <p:cNvSpPr txBox="1"/>
          <p:nvPr/>
        </p:nvSpPr>
        <p:spPr>
          <a:xfrm>
            <a:off x="7097486" y="2448112"/>
            <a:ext cx="314510" cy="338554"/>
          </a:xfrm>
          <a:prstGeom prst="rect">
            <a:avLst/>
          </a:prstGeom>
          <a:noFill/>
        </p:spPr>
        <p:txBody>
          <a:bodyPr wrap="none" rtlCol="0">
            <a:spAutoFit/>
          </a:bodyPr>
          <a:lstStyle/>
          <a:p>
            <a:r>
              <a:rPr lang="en-US" altLang="zh-CN" sz="1600" dirty="0"/>
              <a:t>1</a:t>
            </a:r>
            <a:endParaRPr lang="zh-CN" altLang="en-US" sz="1600" dirty="0"/>
          </a:p>
        </p:txBody>
      </p:sp>
      <p:sp>
        <p:nvSpPr>
          <p:cNvPr id="60" name="文本框 59">
            <a:extLst>
              <a:ext uri="{FF2B5EF4-FFF2-40B4-BE49-F238E27FC236}">
                <a16:creationId xmlns:a16="http://schemas.microsoft.com/office/drawing/2014/main" id="{E9D0D20E-A311-4635-AA6A-3F0313BFEFD3}"/>
              </a:ext>
            </a:extLst>
          </p:cNvPr>
          <p:cNvSpPr txBox="1"/>
          <p:nvPr/>
        </p:nvSpPr>
        <p:spPr>
          <a:xfrm>
            <a:off x="7099215" y="2630496"/>
            <a:ext cx="314510" cy="338554"/>
          </a:xfrm>
          <a:prstGeom prst="rect">
            <a:avLst/>
          </a:prstGeom>
          <a:noFill/>
        </p:spPr>
        <p:txBody>
          <a:bodyPr wrap="none" rtlCol="0">
            <a:spAutoFit/>
          </a:bodyPr>
          <a:lstStyle/>
          <a:p>
            <a:r>
              <a:rPr lang="en-US" altLang="zh-CN" sz="1600" dirty="0"/>
              <a:t>1</a:t>
            </a:r>
            <a:endParaRPr lang="zh-CN" altLang="en-US" sz="1600" dirty="0"/>
          </a:p>
        </p:txBody>
      </p:sp>
      <p:sp>
        <p:nvSpPr>
          <p:cNvPr id="61" name="文本框 60">
            <a:extLst>
              <a:ext uri="{FF2B5EF4-FFF2-40B4-BE49-F238E27FC236}">
                <a16:creationId xmlns:a16="http://schemas.microsoft.com/office/drawing/2014/main" id="{A045EBCB-13CF-4F44-B19F-6E2CEB14B367}"/>
              </a:ext>
            </a:extLst>
          </p:cNvPr>
          <p:cNvSpPr txBox="1"/>
          <p:nvPr/>
        </p:nvSpPr>
        <p:spPr>
          <a:xfrm>
            <a:off x="7097486" y="2802893"/>
            <a:ext cx="314510" cy="338554"/>
          </a:xfrm>
          <a:prstGeom prst="rect">
            <a:avLst/>
          </a:prstGeom>
          <a:noFill/>
        </p:spPr>
        <p:txBody>
          <a:bodyPr wrap="none" rtlCol="0">
            <a:spAutoFit/>
          </a:bodyPr>
          <a:lstStyle/>
          <a:p>
            <a:r>
              <a:rPr lang="en-US" altLang="zh-CN" sz="1600" dirty="0"/>
              <a:t>0</a:t>
            </a:r>
            <a:endParaRPr lang="zh-CN" altLang="en-US" sz="1600" dirty="0"/>
          </a:p>
        </p:txBody>
      </p:sp>
      <p:sp>
        <p:nvSpPr>
          <p:cNvPr id="62" name="文本框 61">
            <a:extLst>
              <a:ext uri="{FF2B5EF4-FFF2-40B4-BE49-F238E27FC236}">
                <a16:creationId xmlns:a16="http://schemas.microsoft.com/office/drawing/2014/main" id="{E9EBE2DB-1F7C-4326-B6FE-3F3605E8F367}"/>
              </a:ext>
            </a:extLst>
          </p:cNvPr>
          <p:cNvSpPr txBox="1"/>
          <p:nvPr/>
        </p:nvSpPr>
        <p:spPr>
          <a:xfrm>
            <a:off x="7097486" y="2972170"/>
            <a:ext cx="314510" cy="338554"/>
          </a:xfrm>
          <a:prstGeom prst="rect">
            <a:avLst/>
          </a:prstGeom>
          <a:noFill/>
        </p:spPr>
        <p:txBody>
          <a:bodyPr wrap="none" rtlCol="0">
            <a:spAutoFit/>
          </a:bodyPr>
          <a:lstStyle/>
          <a:p>
            <a:r>
              <a:rPr lang="en-US" altLang="zh-CN" sz="1600" dirty="0"/>
              <a:t>0</a:t>
            </a:r>
            <a:endParaRPr lang="zh-CN" altLang="en-US" sz="1600" dirty="0"/>
          </a:p>
        </p:txBody>
      </p:sp>
      <p:sp>
        <p:nvSpPr>
          <p:cNvPr id="63" name="文本框 62">
            <a:extLst>
              <a:ext uri="{FF2B5EF4-FFF2-40B4-BE49-F238E27FC236}">
                <a16:creationId xmlns:a16="http://schemas.microsoft.com/office/drawing/2014/main" id="{5868170E-67EA-4C97-97F6-3FF680E16241}"/>
              </a:ext>
            </a:extLst>
          </p:cNvPr>
          <p:cNvSpPr txBox="1"/>
          <p:nvPr/>
        </p:nvSpPr>
        <p:spPr>
          <a:xfrm>
            <a:off x="7097486" y="3154844"/>
            <a:ext cx="314510" cy="338554"/>
          </a:xfrm>
          <a:prstGeom prst="rect">
            <a:avLst/>
          </a:prstGeom>
          <a:noFill/>
        </p:spPr>
        <p:txBody>
          <a:bodyPr wrap="none" rtlCol="0">
            <a:spAutoFit/>
          </a:bodyPr>
          <a:lstStyle/>
          <a:p>
            <a:r>
              <a:rPr lang="en-US" altLang="zh-CN" sz="1600" dirty="0"/>
              <a:t>1</a:t>
            </a:r>
            <a:endParaRPr lang="zh-CN" altLang="en-US" sz="1600" dirty="0"/>
          </a:p>
        </p:txBody>
      </p:sp>
      <p:sp>
        <p:nvSpPr>
          <p:cNvPr id="64" name="文本框 63">
            <a:extLst>
              <a:ext uri="{FF2B5EF4-FFF2-40B4-BE49-F238E27FC236}">
                <a16:creationId xmlns:a16="http://schemas.microsoft.com/office/drawing/2014/main" id="{DA693CE9-9108-47A9-B8DE-B0B2359C646B}"/>
              </a:ext>
            </a:extLst>
          </p:cNvPr>
          <p:cNvSpPr txBox="1"/>
          <p:nvPr/>
        </p:nvSpPr>
        <p:spPr>
          <a:xfrm>
            <a:off x="6724851" y="3970941"/>
            <a:ext cx="1221809" cy="369332"/>
          </a:xfrm>
          <a:prstGeom prst="rect">
            <a:avLst/>
          </a:prstGeom>
          <a:noFill/>
        </p:spPr>
        <p:txBody>
          <a:bodyPr wrap="none" rtlCol="0">
            <a:spAutoFit/>
          </a:bodyPr>
          <a:lstStyle/>
          <a:p>
            <a:r>
              <a:rPr lang="en-US" altLang="zh-CN" dirty="0"/>
              <a:t>Data bus</a:t>
            </a:r>
            <a:endParaRPr lang="zh-CN" altLang="en-US" dirty="0"/>
          </a:p>
        </p:txBody>
      </p:sp>
    </p:spTree>
    <p:extLst>
      <p:ext uri="{BB962C8B-B14F-4D97-AF65-F5344CB8AC3E}">
        <p14:creationId xmlns:p14="http://schemas.microsoft.com/office/powerpoint/2010/main" val="1934587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63791-4C55-4525-9595-5F5F69D328D6}"/>
              </a:ext>
            </a:extLst>
          </p:cNvPr>
          <p:cNvSpPr>
            <a:spLocks noGrp="1"/>
          </p:cNvSpPr>
          <p:nvPr>
            <p:ph type="title"/>
          </p:nvPr>
        </p:nvSpPr>
        <p:spPr/>
        <p:txBody>
          <a:bodyPr/>
          <a:lstStyle/>
          <a:p>
            <a:r>
              <a:rPr lang="en-US" altLang="zh-CN" dirty="0"/>
              <a:t>Binary vs Hexadecimal</a:t>
            </a:r>
            <a:endParaRPr lang="zh-CN" altLang="en-US" dirty="0"/>
          </a:p>
        </p:txBody>
      </p:sp>
      <p:graphicFrame>
        <p:nvGraphicFramePr>
          <p:cNvPr id="4" name="表格 3">
            <a:extLst>
              <a:ext uri="{FF2B5EF4-FFF2-40B4-BE49-F238E27FC236}">
                <a16:creationId xmlns:a16="http://schemas.microsoft.com/office/drawing/2014/main" id="{0305BEAD-8013-43E5-9CD3-B6F508BB35C2}"/>
              </a:ext>
            </a:extLst>
          </p:cNvPr>
          <p:cNvGraphicFramePr>
            <a:graphicFrameLocks noGrp="1"/>
          </p:cNvGraphicFramePr>
          <p:nvPr>
            <p:extLst>
              <p:ext uri="{D42A27DB-BD31-4B8C-83A1-F6EECF244321}">
                <p14:modId xmlns:p14="http://schemas.microsoft.com/office/powerpoint/2010/main" val="1681866046"/>
              </p:ext>
            </p:extLst>
          </p:nvPr>
        </p:nvGraphicFramePr>
        <p:xfrm>
          <a:off x="3758310" y="1267460"/>
          <a:ext cx="1728000" cy="5120640"/>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315067539"/>
                    </a:ext>
                  </a:extLst>
                </a:gridCol>
                <a:gridCol w="216000">
                  <a:extLst>
                    <a:ext uri="{9D8B030D-6E8A-4147-A177-3AD203B41FA5}">
                      <a16:colId xmlns:a16="http://schemas.microsoft.com/office/drawing/2014/main" val="2111152246"/>
                    </a:ext>
                  </a:extLst>
                </a:gridCol>
                <a:gridCol w="216000">
                  <a:extLst>
                    <a:ext uri="{9D8B030D-6E8A-4147-A177-3AD203B41FA5}">
                      <a16:colId xmlns:a16="http://schemas.microsoft.com/office/drawing/2014/main" val="1650955691"/>
                    </a:ext>
                  </a:extLst>
                </a:gridCol>
                <a:gridCol w="216000">
                  <a:extLst>
                    <a:ext uri="{9D8B030D-6E8A-4147-A177-3AD203B41FA5}">
                      <a16:colId xmlns:a16="http://schemas.microsoft.com/office/drawing/2014/main" val="643284517"/>
                    </a:ext>
                  </a:extLst>
                </a:gridCol>
                <a:gridCol w="216000">
                  <a:extLst>
                    <a:ext uri="{9D8B030D-6E8A-4147-A177-3AD203B41FA5}">
                      <a16:colId xmlns:a16="http://schemas.microsoft.com/office/drawing/2014/main" val="2847502109"/>
                    </a:ext>
                  </a:extLst>
                </a:gridCol>
                <a:gridCol w="216000">
                  <a:extLst>
                    <a:ext uri="{9D8B030D-6E8A-4147-A177-3AD203B41FA5}">
                      <a16:colId xmlns:a16="http://schemas.microsoft.com/office/drawing/2014/main" val="1259757451"/>
                    </a:ext>
                  </a:extLst>
                </a:gridCol>
                <a:gridCol w="216000">
                  <a:extLst>
                    <a:ext uri="{9D8B030D-6E8A-4147-A177-3AD203B41FA5}">
                      <a16:colId xmlns:a16="http://schemas.microsoft.com/office/drawing/2014/main" val="1231883881"/>
                    </a:ext>
                  </a:extLst>
                </a:gridCol>
                <a:gridCol w="216000">
                  <a:extLst>
                    <a:ext uri="{9D8B030D-6E8A-4147-A177-3AD203B41FA5}">
                      <a16:colId xmlns:a16="http://schemas.microsoft.com/office/drawing/2014/main" val="1484096762"/>
                    </a:ext>
                  </a:extLst>
                </a:gridCol>
              </a:tblGrid>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96022"/>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278384"/>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08954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513670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7534223"/>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7182746"/>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845021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07800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17039"/>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708985"/>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454230"/>
                  </a:ext>
                </a:extLst>
              </a:tr>
              <a:tr h="324000">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760379"/>
                  </a:ext>
                </a:extLst>
              </a:tr>
              <a:tr h="32400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CCFF"/>
                    </a:solidFill>
                  </a:tcPr>
                </a:tc>
                <a:extLst>
                  <a:ext uri="{0D108BD9-81ED-4DB2-BD59-A6C34878D82A}">
                    <a16:rowId xmlns:a16="http://schemas.microsoft.com/office/drawing/2014/main" val="1769189351"/>
                  </a:ext>
                </a:extLst>
              </a:tr>
              <a:tr h="32400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952259"/>
                  </a:ext>
                </a:extLst>
              </a:tr>
            </a:tbl>
          </a:graphicData>
        </a:graphic>
      </p:graphicFrame>
      <p:sp>
        <p:nvSpPr>
          <p:cNvPr id="15" name="文本框 14">
            <a:extLst>
              <a:ext uri="{FF2B5EF4-FFF2-40B4-BE49-F238E27FC236}">
                <a16:creationId xmlns:a16="http://schemas.microsoft.com/office/drawing/2014/main" id="{1B92BDD7-1700-4418-ACEE-22F3A013F985}"/>
              </a:ext>
            </a:extLst>
          </p:cNvPr>
          <p:cNvSpPr txBox="1"/>
          <p:nvPr/>
        </p:nvSpPr>
        <p:spPr>
          <a:xfrm>
            <a:off x="6070289" y="3643114"/>
            <a:ext cx="2000250" cy="369332"/>
          </a:xfrm>
          <a:prstGeom prst="rect">
            <a:avLst/>
          </a:prstGeom>
          <a:noFill/>
        </p:spPr>
        <p:txBody>
          <a:bodyPr wrap="square" rtlCol="0">
            <a:spAutoFit/>
          </a:bodyPr>
          <a:lstStyle/>
          <a:p>
            <a:r>
              <a:rPr lang="en-US" altLang="zh-CN" dirty="0"/>
              <a:t>Memory</a:t>
            </a:r>
            <a:endParaRPr lang="zh-CN" altLang="en-US" dirty="0"/>
          </a:p>
        </p:txBody>
      </p:sp>
      <p:cxnSp>
        <p:nvCxnSpPr>
          <p:cNvPr id="17" name="连接符: 肘形 16">
            <a:extLst>
              <a:ext uri="{FF2B5EF4-FFF2-40B4-BE49-F238E27FC236}">
                <a16:creationId xmlns:a16="http://schemas.microsoft.com/office/drawing/2014/main" id="{37DCE7C8-C623-475B-A71F-1A9D68A2A95D}"/>
              </a:ext>
            </a:extLst>
          </p:cNvPr>
          <p:cNvCxnSpPr>
            <a:cxnSpLocks/>
          </p:cNvCxnSpPr>
          <p:nvPr/>
        </p:nvCxnSpPr>
        <p:spPr bwMode="auto">
          <a:xfrm>
            <a:off x="662940" y="2834641"/>
            <a:ext cx="3095370" cy="304087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8" name="连接符: 肘形 17">
            <a:extLst>
              <a:ext uri="{FF2B5EF4-FFF2-40B4-BE49-F238E27FC236}">
                <a16:creationId xmlns:a16="http://schemas.microsoft.com/office/drawing/2014/main" id="{B1E8A628-490E-49B4-A699-770C66633D5A}"/>
              </a:ext>
            </a:extLst>
          </p:cNvPr>
          <p:cNvCxnSpPr>
            <a:cxnSpLocks/>
          </p:cNvCxnSpPr>
          <p:nvPr/>
        </p:nvCxnSpPr>
        <p:spPr bwMode="auto">
          <a:xfrm>
            <a:off x="671741" y="3097647"/>
            <a:ext cx="3086571" cy="2777867"/>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9" name="连接符: 肘形 18">
            <a:extLst>
              <a:ext uri="{FF2B5EF4-FFF2-40B4-BE49-F238E27FC236}">
                <a16:creationId xmlns:a16="http://schemas.microsoft.com/office/drawing/2014/main" id="{69837638-E8A2-4FFC-8ACB-F219E69AB260}"/>
              </a:ext>
            </a:extLst>
          </p:cNvPr>
          <p:cNvCxnSpPr>
            <a:cxnSpLocks/>
          </p:cNvCxnSpPr>
          <p:nvPr/>
        </p:nvCxnSpPr>
        <p:spPr bwMode="auto">
          <a:xfrm>
            <a:off x="662940" y="3360659"/>
            <a:ext cx="3095370" cy="2514853"/>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3" name="连接符: 肘形 22">
            <a:extLst>
              <a:ext uri="{FF2B5EF4-FFF2-40B4-BE49-F238E27FC236}">
                <a16:creationId xmlns:a16="http://schemas.microsoft.com/office/drawing/2014/main" id="{FB925FA6-52B5-44A1-8C28-78CA7157920A}"/>
              </a:ext>
            </a:extLst>
          </p:cNvPr>
          <p:cNvCxnSpPr>
            <a:cxnSpLocks/>
          </p:cNvCxnSpPr>
          <p:nvPr/>
        </p:nvCxnSpPr>
        <p:spPr bwMode="auto">
          <a:xfrm>
            <a:off x="662940" y="3628573"/>
            <a:ext cx="3104173" cy="2246939"/>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2571E637-378F-4AC8-92FB-79DADD012FF0}"/>
              </a:ext>
            </a:extLst>
          </p:cNvPr>
          <p:cNvSpPr txBox="1"/>
          <p:nvPr/>
        </p:nvSpPr>
        <p:spPr>
          <a:xfrm>
            <a:off x="1122992" y="2543649"/>
            <a:ext cx="332142" cy="369332"/>
          </a:xfrm>
          <a:prstGeom prst="rect">
            <a:avLst/>
          </a:prstGeom>
          <a:noFill/>
        </p:spPr>
        <p:txBody>
          <a:bodyPr wrap="non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5CA8135A-E738-40D3-8E2A-679C0949A390}"/>
              </a:ext>
            </a:extLst>
          </p:cNvPr>
          <p:cNvSpPr txBox="1"/>
          <p:nvPr/>
        </p:nvSpPr>
        <p:spPr>
          <a:xfrm>
            <a:off x="1122992" y="2781477"/>
            <a:ext cx="332142" cy="369332"/>
          </a:xfrm>
          <a:prstGeom prst="rect">
            <a:avLst/>
          </a:prstGeom>
          <a:noFill/>
        </p:spPr>
        <p:txBody>
          <a:bodyPr wrap="none" rtlCol="0">
            <a:spAutoFit/>
          </a:bodyPr>
          <a:lstStyle/>
          <a:p>
            <a:r>
              <a:rPr lang="en-US" altLang="zh-CN" dirty="0"/>
              <a:t>1</a:t>
            </a:r>
            <a:endParaRPr lang="zh-CN" altLang="en-US" dirty="0"/>
          </a:p>
        </p:txBody>
      </p:sp>
      <p:sp>
        <p:nvSpPr>
          <p:cNvPr id="20" name="文本框 19">
            <a:extLst>
              <a:ext uri="{FF2B5EF4-FFF2-40B4-BE49-F238E27FC236}">
                <a16:creationId xmlns:a16="http://schemas.microsoft.com/office/drawing/2014/main" id="{DB6C688D-7F6F-4CF6-9618-5C7D5CCE6C56}"/>
              </a:ext>
            </a:extLst>
          </p:cNvPr>
          <p:cNvSpPr txBox="1"/>
          <p:nvPr/>
        </p:nvSpPr>
        <p:spPr>
          <a:xfrm>
            <a:off x="1122992" y="3045638"/>
            <a:ext cx="332142" cy="369332"/>
          </a:xfrm>
          <a:prstGeom prst="rect">
            <a:avLst/>
          </a:prstGeom>
          <a:noFill/>
        </p:spPr>
        <p:txBody>
          <a:bodyPr wrap="none" rtlCol="0">
            <a:spAutoFit/>
          </a:bodyPr>
          <a:lstStyle/>
          <a:p>
            <a:r>
              <a:rPr lang="en-US" altLang="zh-CN" dirty="0"/>
              <a:t>0</a:t>
            </a:r>
            <a:endParaRPr lang="zh-CN" altLang="en-US" dirty="0"/>
          </a:p>
        </p:txBody>
      </p:sp>
      <p:sp>
        <p:nvSpPr>
          <p:cNvPr id="21" name="文本框 20">
            <a:extLst>
              <a:ext uri="{FF2B5EF4-FFF2-40B4-BE49-F238E27FC236}">
                <a16:creationId xmlns:a16="http://schemas.microsoft.com/office/drawing/2014/main" id="{A581DA46-1215-453D-A550-F93003057B36}"/>
              </a:ext>
            </a:extLst>
          </p:cNvPr>
          <p:cNvSpPr txBox="1"/>
          <p:nvPr/>
        </p:nvSpPr>
        <p:spPr>
          <a:xfrm>
            <a:off x="1122992" y="3325568"/>
            <a:ext cx="332142" cy="369332"/>
          </a:xfrm>
          <a:prstGeom prst="rect">
            <a:avLst/>
          </a:prstGeom>
          <a:noFill/>
        </p:spPr>
        <p:txBody>
          <a:bodyPr wrap="none" rtlCol="0">
            <a:spAutoFit/>
          </a:bodyPr>
          <a:lstStyle/>
          <a:p>
            <a:r>
              <a:rPr lang="en-US" altLang="zh-CN" dirty="0"/>
              <a:t>0</a:t>
            </a:r>
            <a:endParaRPr lang="zh-CN" altLang="en-US" dirty="0"/>
          </a:p>
        </p:txBody>
      </p:sp>
      <p:sp>
        <p:nvSpPr>
          <p:cNvPr id="22" name="文本框 21">
            <a:extLst>
              <a:ext uri="{FF2B5EF4-FFF2-40B4-BE49-F238E27FC236}">
                <a16:creationId xmlns:a16="http://schemas.microsoft.com/office/drawing/2014/main" id="{6294EC43-6CB7-4ADC-BAB0-FE36D1CD6172}"/>
              </a:ext>
            </a:extLst>
          </p:cNvPr>
          <p:cNvSpPr txBox="1"/>
          <p:nvPr/>
        </p:nvSpPr>
        <p:spPr>
          <a:xfrm>
            <a:off x="2567365" y="5507775"/>
            <a:ext cx="774571" cy="369332"/>
          </a:xfrm>
          <a:prstGeom prst="rect">
            <a:avLst/>
          </a:prstGeom>
          <a:noFill/>
        </p:spPr>
        <p:txBody>
          <a:bodyPr wrap="none" rtlCol="0">
            <a:spAutoFit/>
          </a:bodyPr>
          <a:lstStyle/>
          <a:p>
            <a:r>
              <a:rPr lang="en-US" altLang="zh-CN" dirty="0"/>
              <a:t>1100</a:t>
            </a:r>
            <a:endParaRPr lang="zh-CN" altLang="en-US" dirty="0"/>
          </a:p>
        </p:txBody>
      </p:sp>
      <p:sp>
        <p:nvSpPr>
          <p:cNvPr id="24" name="文本框 23">
            <a:extLst>
              <a:ext uri="{FF2B5EF4-FFF2-40B4-BE49-F238E27FC236}">
                <a16:creationId xmlns:a16="http://schemas.microsoft.com/office/drawing/2014/main" id="{12812092-DAEB-4309-884A-8E0147A5E6FA}"/>
              </a:ext>
            </a:extLst>
          </p:cNvPr>
          <p:cNvSpPr txBox="1"/>
          <p:nvPr/>
        </p:nvSpPr>
        <p:spPr>
          <a:xfrm>
            <a:off x="713199" y="2036092"/>
            <a:ext cx="1598515" cy="369332"/>
          </a:xfrm>
          <a:prstGeom prst="rect">
            <a:avLst/>
          </a:prstGeom>
          <a:noFill/>
        </p:spPr>
        <p:txBody>
          <a:bodyPr wrap="none" rtlCol="0">
            <a:spAutoFit/>
          </a:bodyPr>
          <a:lstStyle/>
          <a:p>
            <a:r>
              <a:rPr lang="en-US" altLang="zh-CN" dirty="0"/>
              <a:t>Address bus</a:t>
            </a:r>
            <a:endParaRPr lang="zh-CN" altLang="en-US" dirty="0"/>
          </a:p>
        </p:txBody>
      </p:sp>
      <p:sp>
        <p:nvSpPr>
          <p:cNvPr id="26" name="文本框 25">
            <a:extLst>
              <a:ext uri="{FF2B5EF4-FFF2-40B4-BE49-F238E27FC236}">
                <a16:creationId xmlns:a16="http://schemas.microsoft.com/office/drawing/2014/main" id="{EF8FCC33-B8F6-438C-A21D-7C4ACCE5F8E4}"/>
              </a:ext>
            </a:extLst>
          </p:cNvPr>
          <p:cNvSpPr txBox="1"/>
          <p:nvPr/>
        </p:nvSpPr>
        <p:spPr>
          <a:xfrm>
            <a:off x="2419888" y="5004486"/>
            <a:ext cx="1188146" cy="369332"/>
          </a:xfrm>
          <a:prstGeom prst="rect">
            <a:avLst/>
          </a:prstGeom>
          <a:noFill/>
        </p:spPr>
        <p:txBody>
          <a:bodyPr wrap="none" rtlCol="0">
            <a:spAutoFit/>
          </a:bodyPr>
          <a:lstStyle/>
          <a:p>
            <a:r>
              <a:rPr lang="en-US" altLang="zh-CN" b="1" dirty="0">
                <a:solidFill>
                  <a:srgbClr val="FF0000"/>
                </a:solidFill>
              </a:rPr>
              <a:t>0xC/CH</a:t>
            </a:r>
            <a:endParaRPr lang="zh-CN" altLang="en-US" b="1" dirty="0">
              <a:solidFill>
                <a:srgbClr val="FF0000"/>
              </a:solidFill>
            </a:endParaRPr>
          </a:p>
        </p:txBody>
      </p:sp>
    </p:spTree>
    <p:extLst>
      <p:ext uri="{BB962C8B-B14F-4D97-AF65-F5344CB8AC3E}">
        <p14:creationId xmlns:p14="http://schemas.microsoft.com/office/powerpoint/2010/main" val="227321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a:xfrm>
            <a:off x="876300" y="182563"/>
            <a:ext cx="7810500" cy="576262"/>
          </a:xfrm>
        </p:spPr>
        <p:txBody>
          <a:bodyPr/>
          <a:lstStyle/>
          <a:p>
            <a:pPr eaLnBrk="1" hangingPunct="1"/>
            <a:r>
              <a:rPr lang="en-US" altLang="zh-CN">
                <a:ea typeface="MS PGothic" charset="-128"/>
              </a:rPr>
              <a:t>Storage Hierarchy</a:t>
            </a:r>
          </a:p>
        </p:txBody>
      </p:sp>
      <p:sp>
        <p:nvSpPr>
          <p:cNvPr id="48130" name="Rectangle 3"/>
          <p:cNvSpPr>
            <a:spLocks noGrp="1" noChangeArrowheads="1"/>
          </p:cNvSpPr>
          <p:nvPr>
            <p:ph type="body" idx="4294967295"/>
          </p:nvPr>
        </p:nvSpPr>
        <p:spPr>
          <a:xfrm>
            <a:off x="806450" y="1233488"/>
            <a:ext cx="7232650" cy="4530725"/>
          </a:xfrm>
        </p:spPr>
        <p:txBody>
          <a:bodyPr/>
          <a:lstStyle/>
          <a:p>
            <a:r>
              <a:rPr lang="en-US" altLang="zh-CN" sz="2800" dirty="0">
                <a:ea typeface="MS PGothic" charset="-128"/>
              </a:rPr>
              <a:t>Storage systems organized in hierarchy</a:t>
            </a:r>
          </a:p>
          <a:p>
            <a:pPr lvl="1"/>
            <a:r>
              <a:rPr lang="en-US" altLang="zh-CN" sz="2400" dirty="0">
                <a:ea typeface="MS PGothic" charset="-128"/>
              </a:rPr>
              <a:t>Speed</a:t>
            </a:r>
          </a:p>
          <a:p>
            <a:pPr lvl="1"/>
            <a:r>
              <a:rPr lang="en-US" altLang="zh-CN" sz="2400" dirty="0">
                <a:ea typeface="MS PGothic" charset="-128"/>
              </a:rPr>
              <a:t>Cost</a:t>
            </a:r>
          </a:p>
          <a:p>
            <a:pPr lvl="1"/>
            <a:r>
              <a:rPr lang="en-US" altLang="zh-CN" sz="2400" dirty="0">
                <a:ea typeface="MS PGothic" charset="-128"/>
              </a:rPr>
              <a:t>Volatility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Storage-Device Hierarchy</a:t>
            </a:r>
          </a:p>
        </p:txBody>
      </p:sp>
      <p:pic>
        <p:nvPicPr>
          <p:cNvPr id="50178" name="Picture 3" descr="C:\Users\as668\Desktop\1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7" y="976313"/>
            <a:ext cx="6723436" cy="559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线连接符 2"/>
          <p:cNvCxnSpPr/>
          <p:nvPr/>
        </p:nvCxnSpPr>
        <p:spPr bwMode="auto">
          <a:xfrm>
            <a:off x="1219200" y="2914650"/>
            <a:ext cx="7658100" cy="0"/>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96170"/>
            <a:ext cx="8839200" cy="5133581"/>
          </a:xfrm>
          <a:prstGeom prst="rect">
            <a:avLst/>
          </a:prstGeom>
        </p:spPr>
      </p:pic>
      <p:sp>
        <p:nvSpPr>
          <p:cNvPr id="50177"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Storage-Device Hierarchy</a:t>
            </a:r>
          </a:p>
        </p:txBody>
      </p:sp>
      <p:cxnSp>
        <p:nvCxnSpPr>
          <p:cNvPr id="3" name="直线连接符 2"/>
          <p:cNvCxnSpPr/>
          <p:nvPr/>
        </p:nvCxnSpPr>
        <p:spPr bwMode="auto">
          <a:xfrm>
            <a:off x="1489612" y="4591050"/>
            <a:ext cx="4755077" cy="0"/>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spTree>
    <p:extLst>
      <p:ext uri="{BB962C8B-B14F-4D97-AF65-F5344CB8AC3E}">
        <p14:creationId xmlns:p14="http://schemas.microsoft.com/office/powerpoint/2010/main" val="113681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041400" y="182563"/>
            <a:ext cx="7645400" cy="576262"/>
          </a:xfrm>
        </p:spPr>
        <p:txBody>
          <a:bodyPr/>
          <a:lstStyle/>
          <a:p>
            <a:pPr eaLnBrk="1" hangingPunct="1"/>
            <a:r>
              <a:rPr lang="en-US" altLang="zh-CN" dirty="0">
                <a:ea typeface="MS PGothic" charset="-128"/>
              </a:rPr>
              <a:t>Modern</a:t>
            </a:r>
            <a:r>
              <a:rPr lang="zh-CN" altLang="en-US" dirty="0">
                <a:ea typeface="MS PGothic" charset="-128"/>
              </a:rPr>
              <a:t> </a:t>
            </a:r>
            <a:r>
              <a:rPr lang="en-US" altLang="zh-CN" dirty="0">
                <a:ea typeface="MS PGothic" charset="-128"/>
              </a:rPr>
              <a:t>Operating</a:t>
            </a:r>
            <a:r>
              <a:rPr lang="zh-CN" altLang="en-US" dirty="0">
                <a:ea typeface="MS PGothic" charset="-128"/>
              </a:rPr>
              <a:t> </a:t>
            </a:r>
            <a:r>
              <a:rPr lang="en-US" altLang="zh-CN" dirty="0">
                <a:ea typeface="MS PGothic" charset="-128"/>
              </a:rPr>
              <a:t>Systems</a:t>
            </a:r>
          </a:p>
        </p:txBody>
      </p:sp>
      <p:pic>
        <p:nvPicPr>
          <p:cNvPr id="1026" name="Picture 2" descr="https://gimg2.baidu.com/image_search/src=http%3A%2F%2Fdpic.tiankong.com%2Fh1%2F88%2FQJ8730478025.jpg&amp;refer=http%3A%2F%2Fdpic.tiankong.com&amp;app=2002&amp;size=f9999,10000&amp;q=a80&amp;n=0&amp;g=0n&amp;fmt=jpeg?sec=1617108768&amp;t=a63e9f66b7a83a202c29ee85c898b31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1312264"/>
            <a:ext cx="3800475" cy="2220532"/>
          </a:xfrm>
          <a:prstGeom prst="rect">
            <a:avLst/>
          </a:prstGeom>
          <a:noFill/>
          <a:ln>
            <a:solidFill>
              <a:srgbClr val="CCECFF"/>
            </a:solidFill>
          </a:ln>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www.lngwy.org%2Fuploadfile%2F2021%2F0224%2F20210224010503428.jpeg&amp;refer=http%3A%2F%2Fwww.lngwy.org&amp;app=2002&amp;size=f9999,10000&amp;q=a80&amp;n=0&amp;g=0n&amp;fmt=jpeg?sec=1617109114&amp;t=3a0b123aacc2ebd0667cf540f20e741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1312264"/>
            <a:ext cx="3562350" cy="22205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uXSh_Q1YnxGkpoWK1HF6hhy/it/u=2430229061,614057688&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25" y="3889686"/>
            <a:ext cx="3800475" cy="233408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1641240-8B12-4902-9E1C-6603BD8259A2}"/>
              </a:ext>
            </a:extLst>
          </p:cNvPr>
          <p:cNvPicPr>
            <a:picLocks noChangeAspect="1"/>
          </p:cNvPicPr>
          <p:nvPr/>
        </p:nvPicPr>
        <p:blipFill>
          <a:blip r:embed="rId6"/>
          <a:stretch>
            <a:fillRect/>
          </a:stretch>
        </p:blipFill>
        <p:spPr>
          <a:xfrm>
            <a:off x="5066149" y="3889686"/>
            <a:ext cx="3544452" cy="233408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a:xfrm>
            <a:off x="457200" y="198438"/>
            <a:ext cx="8229600" cy="576262"/>
          </a:xfrm>
        </p:spPr>
        <p:txBody>
          <a:bodyPr/>
          <a:lstStyle/>
          <a:p>
            <a:pPr eaLnBrk="1" hangingPunct="1"/>
            <a:r>
              <a:rPr lang="en-US" altLang="zh-CN">
                <a:ea typeface="MS PGothic" charset="-128"/>
              </a:rPr>
              <a:t>Caching</a:t>
            </a:r>
          </a:p>
        </p:txBody>
      </p:sp>
      <p:sp>
        <p:nvSpPr>
          <p:cNvPr id="54274" name="Rectangle 3"/>
          <p:cNvSpPr>
            <a:spLocks noGrp="1" noChangeArrowheads="1"/>
          </p:cNvSpPr>
          <p:nvPr>
            <p:ph type="body" idx="4294967295"/>
          </p:nvPr>
        </p:nvSpPr>
        <p:spPr>
          <a:xfrm>
            <a:off x="806450" y="1233488"/>
            <a:ext cx="7880350" cy="4910137"/>
          </a:xfrm>
        </p:spPr>
        <p:txBody>
          <a:bodyPr/>
          <a:lstStyle/>
          <a:p>
            <a:r>
              <a:rPr lang="en-US" altLang="zh-CN" sz="2400" dirty="0">
                <a:ea typeface="MS PGothic" charset="-128"/>
              </a:rPr>
              <a:t>Important principle, performed at many levels in a computer (in hardware, operating system, software)</a:t>
            </a:r>
          </a:p>
          <a:p>
            <a:r>
              <a:rPr lang="en-US" altLang="zh-CN" sz="2400" dirty="0">
                <a:ea typeface="MS PGothic" charset="-128"/>
              </a:rPr>
              <a:t>Information in use copied </a:t>
            </a:r>
            <a:r>
              <a:rPr lang="en-US" altLang="zh-CN" sz="2400" dirty="0">
                <a:solidFill>
                  <a:srgbClr val="FF0000"/>
                </a:solidFill>
                <a:ea typeface="MS PGothic" charset="-128"/>
              </a:rPr>
              <a:t>from slower to faster storage </a:t>
            </a:r>
            <a:r>
              <a:rPr lang="en-US" altLang="zh-CN" sz="2400" dirty="0">
                <a:ea typeface="MS PGothic" charset="-128"/>
              </a:rPr>
              <a:t>temporarily</a:t>
            </a:r>
          </a:p>
          <a:p>
            <a:r>
              <a:rPr lang="en-US" altLang="zh-CN" sz="2400" dirty="0">
                <a:ea typeface="MS PGothic" charset="-128"/>
              </a:rPr>
              <a:t>Faster storage (cache) checked first to determine if information is there</a:t>
            </a:r>
          </a:p>
          <a:p>
            <a:pPr lvl="1"/>
            <a:r>
              <a:rPr lang="en-US" altLang="zh-CN" sz="2000" dirty="0">
                <a:ea typeface="MS PGothic" charset="-128"/>
              </a:rPr>
              <a:t>If it is, information used directly from the cache (fast)</a:t>
            </a:r>
          </a:p>
          <a:p>
            <a:pPr lvl="1"/>
            <a:r>
              <a:rPr lang="en-US" altLang="zh-CN" sz="2000" dirty="0">
                <a:ea typeface="MS PGothic" charset="-128"/>
              </a:rPr>
              <a:t>If not, data copied to cache and used there</a:t>
            </a:r>
          </a:p>
          <a:p>
            <a:r>
              <a:rPr lang="en-US" altLang="zh-CN" sz="2400" dirty="0">
                <a:ea typeface="MS PGothic" charset="-128"/>
              </a:rPr>
              <a:t>Cache smaller than storage being cached</a:t>
            </a:r>
          </a:p>
          <a:p>
            <a:pPr lvl="1"/>
            <a:r>
              <a:rPr lang="en-US" altLang="zh-CN" sz="2000" dirty="0">
                <a:ea typeface="MS PGothic" charset="-128"/>
              </a:rPr>
              <a:t>Cache replacement policy</a:t>
            </a:r>
            <a:endParaRPr lang="zh-CN" altLang="en-US" sz="2000" dirty="0">
              <a:ea typeface="MS PGothic"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a:xfrm>
            <a:off x="452438" y="218282"/>
            <a:ext cx="8531225" cy="576262"/>
          </a:xfrm>
        </p:spPr>
        <p:txBody>
          <a:bodyPr/>
          <a:lstStyle/>
          <a:p>
            <a:pPr eaLnBrk="1" hangingPunct="1"/>
            <a:r>
              <a:rPr lang="en-US" altLang="zh-CN" sz="2800" dirty="0">
                <a:ea typeface="MS PGothic" charset="-128"/>
              </a:rPr>
              <a:t>Three</a:t>
            </a:r>
            <a:r>
              <a:rPr lang="zh-CN" altLang="en-US" sz="2800" dirty="0">
                <a:ea typeface="MS PGothic" charset="-128"/>
              </a:rPr>
              <a:t> </a:t>
            </a:r>
            <a:r>
              <a:rPr lang="en-US" altLang="zh-CN" sz="2800" dirty="0">
                <a:ea typeface="MS PGothic" charset="-128"/>
              </a:rPr>
              <a:t>Levels of Cache on Multicore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75" y="1054100"/>
            <a:ext cx="6026150" cy="54543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a:xfrm>
            <a:off x="538163" y="168275"/>
            <a:ext cx="8229600" cy="576263"/>
          </a:xfrm>
        </p:spPr>
        <p:txBody>
          <a:bodyPr/>
          <a:lstStyle/>
          <a:p>
            <a:pPr eaLnBrk="1" hangingPunct="1"/>
            <a:r>
              <a:rPr lang="en-US" altLang="zh-CN" sz="2800">
                <a:ea typeface="MS PGothic" charset="-128"/>
              </a:rPr>
              <a:t>Migration of data ‘A’</a:t>
            </a:r>
          </a:p>
        </p:txBody>
      </p:sp>
      <p:sp>
        <p:nvSpPr>
          <p:cNvPr id="56322" name="Rectangle 3"/>
          <p:cNvSpPr>
            <a:spLocks noGrp="1" noChangeArrowheads="1"/>
          </p:cNvSpPr>
          <p:nvPr>
            <p:ph type="body" idx="4294967295"/>
          </p:nvPr>
        </p:nvSpPr>
        <p:spPr>
          <a:xfrm>
            <a:off x="806450" y="1233488"/>
            <a:ext cx="7391400" cy="4530725"/>
          </a:xfrm>
        </p:spPr>
        <p:txBody>
          <a:bodyPr/>
          <a:lstStyle/>
          <a:p>
            <a:r>
              <a:rPr lang="en-US" altLang="zh-CN" sz="2400" dirty="0">
                <a:ea typeface="MS PGothic" charset="-128"/>
              </a:rPr>
              <a:t>Multitasking environments must be careful to use most recent value, no matter where it is stored in the storage hierarchy</a:t>
            </a:r>
            <a:br>
              <a:rPr lang="en-US" altLang="zh-CN" sz="2400" dirty="0">
                <a:ea typeface="MS PGothic" charset="-128"/>
              </a:rPr>
            </a:br>
            <a:br>
              <a:rPr lang="en-US" altLang="zh-CN" sz="2400" dirty="0">
                <a:ea typeface="MS PGothic" charset="-128"/>
              </a:rPr>
            </a:br>
            <a:br>
              <a:rPr lang="en-US" altLang="zh-CN" sz="2400" dirty="0">
                <a:ea typeface="MS PGothic" charset="-128"/>
              </a:rPr>
            </a:br>
            <a:br>
              <a:rPr lang="en-US" altLang="zh-CN" sz="2400" dirty="0">
                <a:ea typeface="MS PGothic" charset="-128"/>
              </a:rPr>
            </a:br>
            <a:br>
              <a:rPr lang="en-US" altLang="zh-CN" sz="2400" dirty="0">
                <a:ea typeface="MS PGothic" charset="-128"/>
              </a:rPr>
            </a:br>
            <a:br>
              <a:rPr lang="en-US" altLang="zh-CN" sz="2400" dirty="0">
                <a:ea typeface="MS PGothic" charset="-128"/>
              </a:rPr>
            </a:br>
            <a:endParaRPr lang="en-US" altLang="zh-CN" sz="2400" dirty="0">
              <a:ea typeface="MS PGothic" charset="-128"/>
            </a:endParaRPr>
          </a:p>
          <a:p>
            <a:r>
              <a:rPr lang="en-US" altLang="zh-CN" sz="2400" dirty="0">
                <a:ea typeface="MS PGothic" charset="-128"/>
              </a:rPr>
              <a:t>Multiprocessor environment must provide </a:t>
            </a:r>
            <a:r>
              <a:rPr lang="en-US" altLang="zh-CN" sz="2400" b="1" dirty="0">
                <a:solidFill>
                  <a:srgbClr val="3366FF"/>
                </a:solidFill>
                <a:ea typeface="MS PGothic" charset="-128"/>
              </a:rPr>
              <a:t>cache coherency </a:t>
            </a:r>
            <a:r>
              <a:rPr lang="en-US" altLang="zh-CN" sz="2400" dirty="0">
                <a:ea typeface="MS PGothic" charset="-128"/>
              </a:rPr>
              <a:t>in hardware such that all CPUs have the most recent value in their cache</a:t>
            </a:r>
          </a:p>
        </p:txBody>
      </p:sp>
      <p:pic>
        <p:nvPicPr>
          <p:cNvPr id="56323" name="Picture 5" descr="C:\Users\as668\Desktop\1_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2909888"/>
            <a:ext cx="65595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I/O Device</a:t>
            </a:r>
          </a:p>
        </p:txBody>
      </p:sp>
      <p:sp>
        <p:nvSpPr>
          <p:cNvPr id="3" name="Rectangle 3"/>
          <p:cNvSpPr txBox="1">
            <a:spLocks noChangeArrowheads="1"/>
          </p:cNvSpPr>
          <p:nvPr/>
        </p:nvSpPr>
        <p:spPr bwMode="auto">
          <a:xfrm>
            <a:off x="806450" y="1233488"/>
            <a:ext cx="691515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zh-CN" b="1" kern="0" dirty="0">
                <a:solidFill>
                  <a:srgbClr val="3366FF"/>
                </a:solidFill>
                <a:ea typeface="MS PGothic" charset="-128"/>
              </a:rPr>
              <a:t>Devices</a:t>
            </a:r>
          </a:p>
          <a:p>
            <a:pPr>
              <a:defRPr/>
            </a:pPr>
            <a:r>
              <a:rPr lang="en-US" altLang="zh-CN" b="1" kern="0" dirty="0">
                <a:solidFill>
                  <a:srgbClr val="3366FF"/>
                </a:solidFill>
                <a:ea typeface="MS PGothic" charset="-128"/>
              </a:rPr>
              <a:t>Device controller/adapter</a:t>
            </a:r>
          </a:p>
          <a:p>
            <a:pPr marL="0" indent="0">
              <a:buFont typeface="Monotype Sorts" charset="2"/>
              <a:buNone/>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marL="0" indent="0">
              <a:buFont typeface="Monotype Sorts" charset="2"/>
              <a:buNone/>
              <a:defRPr/>
            </a:pPr>
            <a:endParaRPr lang="en-US" altLang="zh-CN" b="1" kern="0" dirty="0">
              <a:solidFill>
                <a:srgbClr val="3366FF"/>
              </a:solidFill>
              <a:ea typeface="MS PGothic" charset="-128"/>
            </a:endParaRPr>
          </a:p>
          <a:p>
            <a:pPr>
              <a:defRPr/>
            </a:pPr>
            <a:endParaRPr lang="en-US" altLang="zh-CN" b="1" kern="0" dirty="0">
              <a:solidFill>
                <a:srgbClr val="3366FF"/>
              </a:solidFill>
              <a:ea typeface="MS PGothic" charset="-128"/>
            </a:endParaRPr>
          </a:p>
          <a:p>
            <a:pPr>
              <a:defRPr/>
            </a:pPr>
            <a:r>
              <a:rPr lang="en-US" altLang="zh-CN" b="1" kern="0" dirty="0">
                <a:solidFill>
                  <a:srgbClr val="3366FF"/>
                </a:solidFill>
                <a:ea typeface="MS PGothic" charset="-128"/>
              </a:rPr>
              <a:t>Device Driver </a:t>
            </a:r>
            <a:r>
              <a:rPr lang="en-US" altLang="zh-CN" kern="0" dirty="0">
                <a:ea typeface="MS PGothic" charset="-128"/>
              </a:rPr>
              <a:t>for each device controller to manage I/O</a:t>
            </a:r>
          </a:p>
          <a:p>
            <a:pPr lvl="1">
              <a:defRPr/>
            </a:pPr>
            <a:r>
              <a:rPr lang="en-US" altLang="zh-CN" kern="0" dirty="0">
                <a:ea typeface="MS PGothic" charset="-128"/>
              </a:rPr>
              <a:t>Provides uniform interface between controller and kernel</a:t>
            </a:r>
          </a:p>
        </p:txBody>
      </p:sp>
      <p:pic>
        <p:nvPicPr>
          <p:cNvPr id="583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2039938"/>
            <a:ext cx="6059488"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06"/>
          <p:cNvSpPr>
            <a:spLocks noChangeArrowheads="1"/>
          </p:cNvSpPr>
          <p:nvPr/>
        </p:nvSpPr>
        <p:spPr bwMode="auto">
          <a:xfrm>
            <a:off x="435868" y="2876550"/>
            <a:ext cx="1873250"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Bus interface</a:t>
            </a:r>
          </a:p>
        </p:txBody>
      </p:sp>
      <p:sp>
        <p:nvSpPr>
          <p:cNvPr id="59393" name="Rectangle 146"/>
          <p:cNvSpPr>
            <a:spLocks noChangeArrowheads="1"/>
          </p:cNvSpPr>
          <p:nvPr/>
        </p:nvSpPr>
        <p:spPr bwMode="auto">
          <a:xfrm>
            <a:off x="6254751" y="2692400"/>
            <a:ext cx="909637"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400" b="1" dirty="0">
                <a:latin typeface="Verdana" charset="0"/>
              </a:rPr>
              <a:t>Main</a:t>
            </a:r>
          </a:p>
          <a:p>
            <a:pPr>
              <a:spcBef>
                <a:spcPct val="0"/>
              </a:spcBef>
              <a:buClrTx/>
              <a:buSzTx/>
              <a:buFontTx/>
              <a:buNone/>
            </a:pPr>
            <a:r>
              <a:rPr kumimoji="0" lang="en-US" altLang="zh-CN" sz="1400" b="1" dirty="0">
                <a:latin typeface="Verdana" charset="0"/>
              </a:rPr>
              <a:t>memory</a:t>
            </a:r>
          </a:p>
        </p:txBody>
      </p:sp>
      <p:sp>
        <p:nvSpPr>
          <p:cNvPr id="59394" name="AutoShape 201"/>
          <p:cNvSpPr>
            <a:spLocks noChangeArrowheads="1"/>
          </p:cNvSpPr>
          <p:nvPr/>
        </p:nvSpPr>
        <p:spPr bwMode="auto">
          <a:xfrm>
            <a:off x="4716463" y="28448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5" name="Rectangle 202"/>
          <p:cNvSpPr>
            <a:spLocks noChangeArrowheads="1"/>
          </p:cNvSpPr>
          <p:nvPr/>
        </p:nvSpPr>
        <p:spPr bwMode="auto">
          <a:xfrm>
            <a:off x="3802063" y="28765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59396" name="AutoShape 205"/>
          <p:cNvSpPr>
            <a:spLocks noChangeArrowheads="1"/>
          </p:cNvSpPr>
          <p:nvPr/>
        </p:nvSpPr>
        <p:spPr bwMode="auto">
          <a:xfrm>
            <a:off x="2344738" y="28448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8" name="Rectangle 207"/>
          <p:cNvSpPr>
            <a:spLocks noChangeArrowheads="1"/>
          </p:cNvSpPr>
          <p:nvPr/>
        </p:nvSpPr>
        <p:spPr bwMode="auto">
          <a:xfrm>
            <a:off x="1360488" y="1549400"/>
            <a:ext cx="684212" cy="152400"/>
          </a:xfrm>
          <a:prstGeom prst="rect">
            <a:avLst/>
          </a:prstGeom>
          <a:solidFill>
            <a:schemeClr val="bg1">
              <a:lumMod val="65000"/>
            </a:schemeClr>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399" name="Rectangle 208"/>
          <p:cNvSpPr>
            <a:spLocks noChangeArrowheads="1"/>
          </p:cNvSpPr>
          <p:nvPr/>
        </p:nvSpPr>
        <p:spPr bwMode="auto">
          <a:xfrm>
            <a:off x="1360488" y="1701800"/>
            <a:ext cx="684212" cy="152400"/>
          </a:xfrm>
          <a:prstGeom prst="rect">
            <a:avLst/>
          </a:prstGeom>
          <a:solidFill>
            <a:schemeClr val="bg1">
              <a:lumMod val="65000"/>
            </a:schemeClr>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0" name="Rectangle 210"/>
          <p:cNvSpPr>
            <a:spLocks noChangeArrowheads="1"/>
          </p:cNvSpPr>
          <p:nvPr/>
        </p:nvSpPr>
        <p:spPr bwMode="auto">
          <a:xfrm>
            <a:off x="1360488" y="1854200"/>
            <a:ext cx="684212" cy="152400"/>
          </a:xfrm>
          <a:prstGeom prst="rect">
            <a:avLst/>
          </a:prstGeom>
          <a:solidFill>
            <a:schemeClr val="bg1">
              <a:lumMod val="65000"/>
            </a:schemeClr>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1" name="Rectangle 211"/>
          <p:cNvSpPr>
            <a:spLocks noChangeArrowheads="1"/>
          </p:cNvSpPr>
          <p:nvPr/>
        </p:nvSpPr>
        <p:spPr bwMode="auto">
          <a:xfrm>
            <a:off x="1360488" y="2006600"/>
            <a:ext cx="684212" cy="152400"/>
          </a:xfrm>
          <a:prstGeom prst="rect">
            <a:avLst/>
          </a:prstGeom>
          <a:solidFill>
            <a:schemeClr val="bg1">
              <a:lumMod val="65000"/>
            </a:schemeClr>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2" name="Rectangle 212"/>
          <p:cNvSpPr>
            <a:spLocks noChangeArrowheads="1"/>
          </p:cNvSpPr>
          <p:nvPr/>
        </p:nvSpPr>
        <p:spPr bwMode="auto">
          <a:xfrm>
            <a:off x="1360488" y="2159000"/>
            <a:ext cx="684212" cy="152400"/>
          </a:xfrm>
          <a:prstGeom prst="rect">
            <a:avLst/>
          </a:prstGeom>
          <a:solidFill>
            <a:schemeClr val="bg1">
              <a:lumMod val="65000"/>
            </a:schemeClr>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3" name="AutoShape 214"/>
          <p:cNvSpPr>
            <a:spLocks noChangeArrowheads="1"/>
          </p:cNvSpPr>
          <p:nvPr/>
        </p:nvSpPr>
        <p:spPr bwMode="auto">
          <a:xfrm>
            <a:off x="2105024" y="15494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4" name="AutoShape 215"/>
          <p:cNvSpPr>
            <a:spLocks noChangeArrowheads="1"/>
          </p:cNvSpPr>
          <p:nvPr/>
        </p:nvSpPr>
        <p:spPr bwMode="auto">
          <a:xfrm flipH="1">
            <a:off x="2073276" y="19304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5" name="Rectangle 220"/>
          <p:cNvSpPr>
            <a:spLocks noChangeArrowheads="1"/>
          </p:cNvSpPr>
          <p:nvPr/>
        </p:nvSpPr>
        <p:spPr bwMode="auto">
          <a:xfrm>
            <a:off x="2578100" y="13970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atin typeface="Verdana" charset="0"/>
              </a:rPr>
              <a:t>ALU</a:t>
            </a:r>
          </a:p>
        </p:txBody>
      </p:sp>
      <p:sp>
        <p:nvSpPr>
          <p:cNvPr id="59406" name="Text Box 221"/>
          <p:cNvSpPr txBox="1">
            <a:spLocks noChangeArrowheads="1"/>
          </p:cNvSpPr>
          <p:nvPr/>
        </p:nvSpPr>
        <p:spPr bwMode="auto">
          <a:xfrm>
            <a:off x="1092200" y="1227723"/>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59407" name="AutoShape 222"/>
          <p:cNvSpPr>
            <a:spLocks noChangeArrowheads="1"/>
          </p:cNvSpPr>
          <p:nvPr/>
        </p:nvSpPr>
        <p:spPr bwMode="auto">
          <a:xfrm>
            <a:off x="1435100" y="2373312"/>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8" name="Rectangle 223"/>
          <p:cNvSpPr>
            <a:spLocks noChangeArrowheads="1"/>
          </p:cNvSpPr>
          <p:nvPr/>
        </p:nvSpPr>
        <p:spPr bwMode="auto">
          <a:xfrm>
            <a:off x="292100" y="11684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09" name="Text Box 225"/>
          <p:cNvSpPr txBox="1">
            <a:spLocks noChangeArrowheads="1"/>
          </p:cNvSpPr>
          <p:nvPr/>
        </p:nvSpPr>
        <p:spPr bwMode="auto">
          <a:xfrm>
            <a:off x="223838" y="8636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59410" name="Text Box 229"/>
          <p:cNvSpPr txBox="1">
            <a:spLocks noChangeArrowheads="1"/>
          </p:cNvSpPr>
          <p:nvPr/>
        </p:nvSpPr>
        <p:spPr bwMode="auto">
          <a:xfrm>
            <a:off x="3254375" y="21590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59411" name="Line 230"/>
          <p:cNvSpPr>
            <a:spLocks noChangeShapeType="1"/>
          </p:cNvSpPr>
          <p:nvPr/>
        </p:nvSpPr>
        <p:spPr bwMode="auto">
          <a:xfrm flipH="1">
            <a:off x="3111500" y="24638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2" name="Text Box 231"/>
          <p:cNvSpPr txBox="1">
            <a:spLocks noChangeArrowheads="1"/>
          </p:cNvSpPr>
          <p:nvPr/>
        </p:nvSpPr>
        <p:spPr bwMode="auto">
          <a:xfrm>
            <a:off x="4791075" y="21590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59413" name="Line 232"/>
          <p:cNvSpPr>
            <a:spLocks noChangeShapeType="1"/>
          </p:cNvSpPr>
          <p:nvPr/>
        </p:nvSpPr>
        <p:spPr bwMode="auto">
          <a:xfrm>
            <a:off x="5397500" y="24638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4" name="AutoShape 236"/>
          <p:cNvSpPr>
            <a:spLocks noChangeArrowheads="1"/>
          </p:cNvSpPr>
          <p:nvPr/>
        </p:nvSpPr>
        <p:spPr bwMode="auto">
          <a:xfrm>
            <a:off x="4025900" y="35306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5" name="AutoShape 238"/>
          <p:cNvSpPr>
            <a:spLocks noChangeArrowheads="1"/>
          </p:cNvSpPr>
          <p:nvPr/>
        </p:nvSpPr>
        <p:spPr bwMode="auto">
          <a:xfrm flipV="1">
            <a:off x="513080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6" name="Rectangle 239"/>
          <p:cNvSpPr>
            <a:spLocks noChangeArrowheads="1"/>
          </p:cNvSpPr>
          <p:nvPr/>
        </p:nvSpPr>
        <p:spPr bwMode="auto">
          <a:xfrm>
            <a:off x="4711700" y="49911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59417" name="AutoShape 240"/>
          <p:cNvSpPr>
            <a:spLocks noChangeArrowheads="1"/>
          </p:cNvSpPr>
          <p:nvPr/>
        </p:nvSpPr>
        <p:spPr bwMode="auto">
          <a:xfrm flipV="1">
            <a:off x="280035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18" name="Rectangle 241"/>
          <p:cNvSpPr>
            <a:spLocks noChangeArrowheads="1"/>
          </p:cNvSpPr>
          <p:nvPr/>
        </p:nvSpPr>
        <p:spPr bwMode="auto">
          <a:xfrm>
            <a:off x="2381250" y="4991100"/>
            <a:ext cx="1295400"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Graphics</a:t>
            </a:r>
          </a:p>
          <a:p>
            <a:pPr>
              <a:spcBef>
                <a:spcPct val="0"/>
              </a:spcBef>
              <a:buClrTx/>
              <a:buSzTx/>
              <a:buFontTx/>
              <a:buNone/>
            </a:pPr>
            <a:r>
              <a:rPr kumimoji="0" lang="en-US" altLang="zh-CN" b="1">
                <a:latin typeface="Verdana" charset="0"/>
              </a:rPr>
              <a:t>adapter</a:t>
            </a:r>
          </a:p>
        </p:txBody>
      </p:sp>
      <p:sp>
        <p:nvSpPr>
          <p:cNvPr id="59419" name="AutoShape 242"/>
          <p:cNvSpPr>
            <a:spLocks noChangeArrowheads="1"/>
          </p:cNvSpPr>
          <p:nvPr/>
        </p:nvSpPr>
        <p:spPr bwMode="auto">
          <a:xfrm flipV="1">
            <a:off x="1123950" y="42672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20" name="Rectangle 243"/>
          <p:cNvSpPr>
            <a:spLocks noChangeArrowheads="1"/>
          </p:cNvSpPr>
          <p:nvPr/>
        </p:nvSpPr>
        <p:spPr bwMode="auto">
          <a:xfrm>
            <a:off x="781050" y="4978400"/>
            <a:ext cx="11430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USB</a:t>
            </a:r>
          </a:p>
          <a:p>
            <a:pPr>
              <a:spcBef>
                <a:spcPct val="0"/>
              </a:spcBef>
              <a:buClrTx/>
              <a:buSzTx/>
              <a:buFontTx/>
              <a:buNone/>
            </a:pPr>
            <a:r>
              <a:rPr kumimoji="0" lang="en-US" altLang="zh-CN" sz="1600" dirty="0">
                <a:latin typeface="Verdana" charset="0"/>
              </a:rPr>
              <a:t>controller</a:t>
            </a:r>
          </a:p>
        </p:txBody>
      </p:sp>
      <p:sp>
        <p:nvSpPr>
          <p:cNvPr id="59421" name="Line 246"/>
          <p:cNvSpPr>
            <a:spLocks noChangeShapeType="1"/>
          </p:cNvSpPr>
          <p:nvPr/>
        </p:nvSpPr>
        <p:spPr bwMode="auto">
          <a:xfrm>
            <a:off x="1009650" y="55118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247"/>
          <p:cNvSpPr>
            <a:spLocks noChangeShapeType="1"/>
          </p:cNvSpPr>
          <p:nvPr/>
        </p:nvSpPr>
        <p:spPr bwMode="auto">
          <a:xfrm>
            <a:off x="1771650" y="55118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Text Box 248"/>
          <p:cNvSpPr txBox="1">
            <a:spLocks noChangeArrowheads="1"/>
          </p:cNvSpPr>
          <p:nvPr/>
        </p:nvSpPr>
        <p:spPr bwMode="auto">
          <a:xfrm>
            <a:off x="596900" y="5739398"/>
            <a:ext cx="8418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Mouse</a:t>
            </a:r>
          </a:p>
        </p:txBody>
      </p:sp>
      <p:sp>
        <p:nvSpPr>
          <p:cNvPr id="59424" name="Text Box 249"/>
          <p:cNvSpPr txBox="1">
            <a:spLocks noChangeArrowheads="1"/>
          </p:cNvSpPr>
          <p:nvPr/>
        </p:nvSpPr>
        <p:spPr bwMode="auto">
          <a:xfrm>
            <a:off x="1270000" y="5739398"/>
            <a:ext cx="1157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Keyboard</a:t>
            </a:r>
          </a:p>
        </p:txBody>
      </p:sp>
      <p:sp>
        <p:nvSpPr>
          <p:cNvPr id="59425" name="Text Box 251"/>
          <p:cNvSpPr txBox="1">
            <a:spLocks noChangeArrowheads="1"/>
          </p:cNvSpPr>
          <p:nvPr/>
        </p:nvSpPr>
        <p:spPr bwMode="auto">
          <a:xfrm>
            <a:off x="2617788" y="57404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59426" name="Line 258"/>
          <p:cNvSpPr>
            <a:spLocks noChangeShapeType="1"/>
          </p:cNvSpPr>
          <p:nvPr/>
        </p:nvSpPr>
        <p:spPr bwMode="auto">
          <a:xfrm>
            <a:off x="5372100" y="55118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7" name="AutoShape 259"/>
          <p:cNvSpPr>
            <a:spLocks noChangeArrowheads="1"/>
          </p:cNvSpPr>
          <p:nvPr/>
        </p:nvSpPr>
        <p:spPr bwMode="auto">
          <a:xfrm>
            <a:off x="5067300" y="58928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59428" name="AutoShape 235"/>
          <p:cNvSpPr>
            <a:spLocks noChangeArrowheads="1"/>
          </p:cNvSpPr>
          <p:nvPr/>
        </p:nvSpPr>
        <p:spPr bwMode="auto">
          <a:xfrm>
            <a:off x="215900" y="40513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29" name="Rectangle 261"/>
          <p:cNvSpPr>
            <a:spLocks noChangeArrowheads="1"/>
          </p:cNvSpPr>
          <p:nvPr/>
        </p:nvSpPr>
        <p:spPr bwMode="auto">
          <a:xfrm>
            <a:off x="1292225" y="42211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0" name="Rectangle 262"/>
          <p:cNvSpPr>
            <a:spLocks noChangeArrowheads="1"/>
          </p:cNvSpPr>
          <p:nvPr/>
        </p:nvSpPr>
        <p:spPr bwMode="auto">
          <a:xfrm>
            <a:off x="2968625" y="42116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1" name="Rectangle 264"/>
          <p:cNvSpPr>
            <a:spLocks noChangeArrowheads="1"/>
          </p:cNvSpPr>
          <p:nvPr/>
        </p:nvSpPr>
        <p:spPr bwMode="auto">
          <a:xfrm>
            <a:off x="5302250" y="42021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2" name="Text Box 265"/>
          <p:cNvSpPr txBox="1">
            <a:spLocks noChangeArrowheads="1"/>
          </p:cNvSpPr>
          <p:nvPr/>
        </p:nvSpPr>
        <p:spPr bwMode="auto">
          <a:xfrm>
            <a:off x="3905250" y="43561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59433" name="Rectangle 266"/>
          <p:cNvSpPr>
            <a:spLocks noChangeArrowheads="1"/>
          </p:cNvSpPr>
          <p:nvPr/>
        </p:nvSpPr>
        <p:spPr bwMode="auto">
          <a:xfrm>
            <a:off x="4192588" y="41402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4" name="Rectangle 267"/>
          <p:cNvSpPr>
            <a:spLocks noChangeArrowheads="1"/>
          </p:cNvSpPr>
          <p:nvPr/>
        </p:nvSpPr>
        <p:spPr bwMode="auto">
          <a:xfrm>
            <a:off x="60833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5" name="Rectangle 268"/>
          <p:cNvSpPr>
            <a:spLocks noChangeArrowheads="1"/>
          </p:cNvSpPr>
          <p:nvPr/>
        </p:nvSpPr>
        <p:spPr bwMode="auto">
          <a:xfrm>
            <a:off x="63881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6" name="Rectangle 269"/>
          <p:cNvSpPr>
            <a:spLocks noChangeArrowheads="1"/>
          </p:cNvSpPr>
          <p:nvPr/>
        </p:nvSpPr>
        <p:spPr bwMode="auto">
          <a:xfrm>
            <a:off x="6692900" y="40640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59437" name="Text Box 270"/>
          <p:cNvSpPr txBox="1">
            <a:spLocks noChangeArrowheads="1"/>
          </p:cNvSpPr>
          <p:nvPr/>
        </p:nvSpPr>
        <p:spPr bwMode="auto">
          <a:xfrm>
            <a:off x="5992813" y="4450189"/>
            <a:ext cx="22958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Expansion slots for</a:t>
            </a:r>
          </a:p>
          <a:p>
            <a:pPr>
              <a:spcBef>
                <a:spcPct val="0"/>
              </a:spcBef>
              <a:buClrTx/>
              <a:buSzTx/>
              <a:buFontTx/>
              <a:buNone/>
            </a:pPr>
            <a:r>
              <a:rPr kumimoji="0" lang="en-US" altLang="zh-CN" sz="1600" dirty="0">
                <a:latin typeface="Verdana" charset="0"/>
              </a:rPr>
              <a:t>other devices such</a:t>
            </a:r>
          </a:p>
          <a:p>
            <a:pPr>
              <a:spcBef>
                <a:spcPct val="0"/>
              </a:spcBef>
              <a:buClrTx/>
              <a:buSzTx/>
              <a:buFontTx/>
              <a:buNone/>
            </a:pPr>
            <a:r>
              <a:rPr kumimoji="0" lang="en-US" altLang="zh-CN" sz="1600" dirty="0">
                <a:latin typeface="Verdana" charset="0"/>
              </a:rPr>
              <a:t>as network adapters</a:t>
            </a:r>
          </a:p>
        </p:txBody>
      </p:sp>
      <p:sp>
        <p:nvSpPr>
          <p:cNvPr id="59438" name="Text Box 271"/>
          <p:cNvSpPr txBox="1">
            <a:spLocks noChangeArrowheads="1"/>
          </p:cNvSpPr>
          <p:nvPr/>
        </p:nvSpPr>
        <p:spPr bwMode="auto">
          <a:xfrm>
            <a:off x="5745163" y="5921375"/>
            <a:ext cx="1958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dirty="0">
                <a:latin typeface="Courier New" charset="0"/>
              </a:rPr>
              <a:t>hello</a:t>
            </a:r>
            <a:r>
              <a:rPr kumimoji="0" lang="en-US" altLang="zh-CN" b="1" i="1" dirty="0">
                <a:latin typeface="Verdana" charset="0"/>
              </a:rPr>
              <a:t> executable </a:t>
            </a:r>
          </a:p>
          <a:p>
            <a:pPr>
              <a:spcBef>
                <a:spcPct val="0"/>
              </a:spcBef>
              <a:buClrTx/>
              <a:buSzTx/>
              <a:buFontTx/>
              <a:buNone/>
            </a:pPr>
            <a:r>
              <a:rPr kumimoji="0" lang="en-US" altLang="zh-CN" b="1" i="1" dirty="0">
                <a:latin typeface="Verdana" charset="0"/>
              </a:rPr>
              <a:t>stored on disk</a:t>
            </a:r>
          </a:p>
        </p:txBody>
      </p:sp>
      <p:sp>
        <p:nvSpPr>
          <p:cNvPr id="59439" name="Rectangle 320"/>
          <p:cNvSpPr>
            <a:spLocks noChangeArrowheads="1"/>
          </p:cNvSpPr>
          <p:nvPr/>
        </p:nvSpPr>
        <p:spPr bwMode="auto">
          <a:xfrm>
            <a:off x="444500" y="17780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59440" name="Line 325"/>
          <p:cNvSpPr>
            <a:spLocks noChangeShapeType="1"/>
          </p:cNvSpPr>
          <p:nvPr/>
        </p:nvSpPr>
        <p:spPr bwMode="auto">
          <a:xfrm flipV="1">
            <a:off x="4254500" y="3225800"/>
            <a:ext cx="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1" name="Line 331"/>
          <p:cNvSpPr>
            <a:spLocks noChangeShapeType="1"/>
          </p:cNvSpPr>
          <p:nvPr/>
        </p:nvSpPr>
        <p:spPr bwMode="auto">
          <a:xfrm flipV="1">
            <a:off x="3035300" y="4216400"/>
            <a:ext cx="0" cy="160020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2" name="Line 332"/>
          <p:cNvSpPr>
            <a:spLocks noChangeShapeType="1"/>
          </p:cNvSpPr>
          <p:nvPr/>
        </p:nvSpPr>
        <p:spPr bwMode="auto">
          <a:xfrm flipH="1">
            <a:off x="3035300" y="4216400"/>
            <a:ext cx="12192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3" name="Line 333"/>
          <p:cNvSpPr>
            <a:spLocks noChangeShapeType="1"/>
          </p:cNvSpPr>
          <p:nvPr/>
        </p:nvSpPr>
        <p:spPr bwMode="auto">
          <a:xfrm>
            <a:off x="1892300" y="3073400"/>
            <a:ext cx="4343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4" name="Text Box 334"/>
          <p:cNvSpPr txBox="1">
            <a:spLocks noChangeArrowheads="1"/>
          </p:cNvSpPr>
          <p:nvPr/>
        </p:nvSpPr>
        <p:spPr bwMode="auto">
          <a:xfrm>
            <a:off x="7373937" y="2105710"/>
            <a:ext cx="1541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code</a:t>
            </a:r>
          </a:p>
        </p:txBody>
      </p:sp>
      <p:sp>
        <p:nvSpPr>
          <p:cNvPr id="59445" name="Text Box 335"/>
          <p:cNvSpPr txBox="1">
            <a:spLocks noChangeArrowheads="1"/>
          </p:cNvSpPr>
          <p:nvPr/>
        </p:nvSpPr>
        <p:spPr bwMode="auto">
          <a:xfrm>
            <a:off x="7065963" y="2827923"/>
            <a:ext cx="20088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i="1" dirty="0">
                <a:latin typeface="Verdana" charset="0"/>
              </a:rPr>
              <a:t>"</a:t>
            </a:r>
            <a:r>
              <a:rPr kumimoji="0" lang="en-US" altLang="zh-CN" sz="1600" b="1" i="1" dirty="0" err="1">
                <a:latin typeface="Verdana" charset="0"/>
              </a:rPr>
              <a:t>hello,world</a:t>
            </a:r>
            <a:r>
              <a:rPr kumimoji="0" lang="en-US" altLang="zh-CN" sz="1600" b="1" i="1" dirty="0">
                <a:latin typeface="Verdana" charset="0"/>
              </a:rPr>
              <a:t>\n"</a:t>
            </a:r>
          </a:p>
        </p:txBody>
      </p:sp>
      <p:sp>
        <p:nvSpPr>
          <p:cNvPr id="59446" name="Text Box 336"/>
          <p:cNvSpPr txBox="1">
            <a:spLocks noChangeArrowheads="1"/>
          </p:cNvSpPr>
          <p:nvPr/>
        </p:nvSpPr>
        <p:spPr bwMode="auto">
          <a:xfrm>
            <a:off x="2189163" y="6089650"/>
            <a:ext cx="1633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"hello,world\n"</a:t>
            </a:r>
          </a:p>
        </p:txBody>
      </p:sp>
      <p:sp>
        <p:nvSpPr>
          <p:cNvPr id="59447" name="Line 337"/>
          <p:cNvSpPr>
            <a:spLocks noChangeShapeType="1"/>
          </p:cNvSpPr>
          <p:nvPr/>
        </p:nvSpPr>
        <p:spPr bwMode="auto">
          <a:xfrm flipV="1">
            <a:off x="1892300" y="208280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8" name="Line 338"/>
          <p:cNvSpPr>
            <a:spLocks noChangeShapeType="1"/>
          </p:cNvSpPr>
          <p:nvPr/>
        </p:nvSpPr>
        <p:spPr bwMode="auto">
          <a:xfrm flipH="1">
            <a:off x="1587500" y="3225800"/>
            <a:ext cx="2667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9" name="Line 339"/>
          <p:cNvSpPr>
            <a:spLocks noChangeShapeType="1"/>
          </p:cNvSpPr>
          <p:nvPr/>
        </p:nvSpPr>
        <p:spPr bwMode="auto">
          <a:xfrm flipV="1">
            <a:off x="1587500" y="2082800"/>
            <a:ext cx="0" cy="1143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Write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4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4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4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0" grpId="0" animBg="1"/>
      <p:bldP spid="59441" grpId="0" animBg="1"/>
      <p:bldP spid="59442" grpId="0" animBg="1"/>
      <p:bldP spid="59443" grpId="0" animBg="1"/>
      <p:bldP spid="59447" grpId="0" animBg="1"/>
      <p:bldP spid="59448" grpId="0" animBg="1"/>
      <p:bldP spid="594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46"/>
          <p:cNvSpPr>
            <a:spLocks noChangeArrowheads="1"/>
          </p:cNvSpPr>
          <p:nvPr/>
        </p:nvSpPr>
        <p:spPr bwMode="auto">
          <a:xfrm>
            <a:off x="6557963" y="2654300"/>
            <a:ext cx="1106304"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dirty="0">
                <a:latin typeface="Verdana" charset="0"/>
              </a:rPr>
              <a:t>Main</a:t>
            </a:r>
          </a:p>
          <a:p>
            <a:pPr>
              <a:spcBef>
                <a:spcPct val="0"/>
              </a:spcBef>
              <a:buClrTx/>
              <a:buSzTx/>
              <a:buFontTx/>
              <a:buNone/>
            </a:pPr>
            <a:r>
              <a:rPr kumimoji="0" lang="en-US" altLang="zh-CN" sz="1600" b="1" dirty="0">
                <a:latin typeface="Verdana" charset="0"/>
              </a:rPr>
              <a:t>memory</a:t>
            </a:r>
          </a:p>
        </p:txBody>
      </p:sp>
      <p:sp>
        <p:nvSpPr>
          <p:cNvPr id="60418" name="AutoShape 201"/>
          <p:cNvSpPr>
            <a:spLocks noChangeArrowheads="1"/>
          </p:cNvSpPr>
          <p:nvPr/>
        </p:nvSpPr>
        <p:spPr bwMode="auto">
          <a:xfrm>
            <a:off x="5033963" y="28067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19" name="Rectangle 202"/>
          <p:cNvSpPr>
            <a:spLocks noChangeArrowheads="1"/>
          </p:cNvSpPr>
          <p:nvPr/>
        </p:nvSpPr>
        <p:spPr bwMode="auto">
          <a:xfrm>
            <a:off x="4119563" y="28384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60420" name="AutoShape 205"/>
          <p:cNvSpPr>
            <a:spLocks noChangeArrowheads="1"/>
          </p:cNvSpPr>
          <p:nvPr/>
        </p:nvSpPr>
        <p:spPr bwMode="auto">
          <a:xfrm>
            <a:off x="2662238" y="28067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1" name="Rectangle 206"/>
          <p:cNvSpPr>
            <a:spLocks noChangeArrowheads="1"/>
          </p:cNvSpPr>
          <p:nvPr/>
        </p:nvSpPr>
        <p:spPr bwMode="auto">
          <a:xfrm>
            <a:off x="762000" y="2838450"/>
            <a:ext cx="1873250"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Bus interface</a:t>
            </a:r>
          </a:p>
        </p:txBody>
      </p:sp>
      <p:sp>
        <p:nvSpPr>
          <p:cNvPr id="60422" name="Rectangle 207"/>
          <p:cNvSpPr>
            <a:spLocks noChangeArrowheads="1"/>
          </p:cNvSpPr>
          <p:nvPr/>
        </p:nvSpPr>
        <p:spPr bwMode="auto">
          <a:xfrm>
            <a:off x="1677988" y="15113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3" name="Rectangle 208"/>
          <p:cNvSpPr>
            <a:spLocks noChangeArrowheads="1"/>
          </p:cNvSpPr>
          <p:nvPr/>
        </p:nvSpPr>
        <p:spPr bwMode="auto">
          <a:xfrm>
            <a:off x="1677988" y="16637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4" name="Rectangle 210"/>
          <p:cNvSpPr>
            <a:spLocks noChangeArrowheads="1"/>
          </p:cNvSpPr>
          <p:nvPr/>
        </p:nvSpPr>
        <p:spPr bwMode="auto">
          <a:xfrm>
            <a:off x="1677988" y="18161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5" name="Rectangle 211"/>
          <p:cNvSpPr>
            <a:spLocks noChangeArrowheads="1"/>
          </p:cNvSpPr>
          <p:nvPr/>
        </p:nvSpPr>
        <p:spPr bwMode="auto">
          <a:xfrm>
            <a:off x="1677988" y="19685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6" name="Rectangle 212"/>
          <p:cNvSpPr>
            <a:spLocks noChangeArrowheads="1"/>
          </p:cNvSpPr>
          <p:nvPr/>
        </p:nvSpPr>
        <p:spPr bwMode="auto">
          <a:xfrm>
            <a:off x="1677988" y="2120900"/>
            <a:ext cx="684212" cy="152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7" name="AutoShape 214"/>
          <p:cNvSpPr>
            <a:spLocks noChangeArrowheads="1"/>
          </p:cNvSpPr>
          <p:nvPr/>
        </p:nvSpPr>
        <p:spPr bwMode="auto">
          <a:xfrm>
            <a:off x="2422524" y="1511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8" name="AutoShape 215"/>
          <p:cNvSpPr>
            <a:spLocks noChangeArrowheads="1"/>
          </p:cNvSpPr>
          <p:nvPr/>
        </p:nvSpPr>
        <p:spPr bwMode="auto">
          <a:xfrm flipH="1">
            <a:off x="2390776" y="1892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29" name="Rectangle 220"/>
          <p:cNvSpPr>
            <a:spLocks noChangeArrowheads="1"/>
          </p:cNvSpPr>
          <p:nvPr/>
        </p:nvSpPr>
        <p:spPr bwMode="auto">
          <a:xfrm>
            <a:off x="2895600" y="13589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n>
                  <a:solidFill>
                    <a:sysClr val="windowText" lastClr="000000"/>
                  </a:solidFill>
                </a:ln>
                <a:latin typeface="Verdana" charset="0"/>
              </a:rPr>
              <a:t>ALU</a:t>
            </a:r>
          </a:p>
        </p:txBody>
      </p:sp>
      <p:sp>
        <p:nvSpPr>
          <p:cNvPr id="60430" name="Text Box 221"/>
          <p:cNvSpPr txBox="1">
            <a:spLocks noChangeArrowheads="1"/>
          </p:cNvSpPr>
          <p:nvPr/>
        </p:nvSpPr>
        <p:spPr bwMode="auto">
          <a:xfrm>
            <a:off x="1362075" y="1189623"/>
            <a:ext cx="1584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b="1" dirty="0">
                <a:latin typeface="Verdana" charset="0"/>
              </a:rPr>
              <a:t>Register file</a:t>
            </a:r>
          </a:p>
        </p:txBody>
      </p:sp>
      <p:sp>
        <p:nvSpPr>
          <p:cNvPr id="60431" name="AutoShape 222"/>
          <p:cNvSpPr>
            <a:spLocks noChangeArrowheads="1"/>
          </p:cNvSpPr>
          <p:nvPr/>
        </p:nvSpPr>
        <p:spPr bwMode="auto">
          <a:xfrm>
            <a:off x="1752600" y="2349500"/>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2" name="Rectangle 223"/>
          <p:cNvSpPr>
            <a:spLocks noChangeArrowheads="1"/>
          </p:cNvSpPr>
          <p:nvPr/>
        </p:nvSpPr>
        <p:spPr bwMode="auto">
          <a:xfrm>
            <a:off x="609600" y="11303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3" name="Text Box 225"/>
          <p:cNvSpPr txBox="1">
            <a:spLocks noChangeArrowheads="1"/>
          </p:cNvSpPr>
          <p:nvPr/>
        </p:nvSpPr>
        <p:spPr bwMode="auto">
          <a:xfrm>
            <a:off x="541338" y="8255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60434" name="Text Box 229"/>
          <p:cNvSpPr txBox="1">
            <a:spLocks noChangeArrowheads="1"/>
          </p:cNvSpPr>
          <p:nvPr/>
        </p:nvSpPr>
        <p:spPr bwMode="auto">
          <a:xfrm>
            <a:off x="3571875" y="21209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60435" name="Line 230"/>
          <p:cNvSpPr>
            <a:spLocks noChangeShapeType="1"/>
          </p:cNvSpPr>
          <p:nvPr/>
        </p:nvSpPr>
        <p:spPr bwMode="auto">
          <a:xfrm flipH="1">
            <a:off x="3429000" y="24257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6" name="Text Box 231"/>
          <p:cNvSpPr txBox="1">
            <a:spLocks noChangeArrowheads="1"/>
          </p:cNvSpPr>
          <p:nvPr/>
        </p:nvSpPr>
        <p:spPr bwMode="auto">
          <a:xfrm>
            <a:off x="5108575" y="21209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60437" name="Line 232"/>
          <p:cNvSpPr>
            <a:spLocks noChangeShapeType="1"/>
          </p:cNvSpPr>
          <p:nvPr/>
        </p:nvSpPr>
        <p:spPr bwMode="auto">
          <a:xfrm>
            <a:off x="5715000" y="24257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AutoShape 236"/>
          <p:cNvSpPr>
            <a:spLocks noChangeArrowheads="1"/>
          </p:cNvSpPr>
          <p:nvPr/>
        </p:nvSpPr>
        <p:spPr bwMode="auto">
          <a:xfrm>
            <a:off x="4343400" y="34925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39" name="AutoShape 238"/>
          <p:cNvSpPr>
            <a:spLocks noChangeArrowheads="1"/>
          </p:cNvSpPr>
          <p:nvPr/>
        </p:nvSpPr>
        <p:spPr bwMode="auto">
          <a:xfrm flipV="1">
            <a:off x="544830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0" name="Rectangle 239"/>
          <p:cNvSpPr>
            <a:spLocks noChangeArrowheads="1"/>
          </p:cNvSpPr>
          <p:nvPr/>
        </p:nvSpPr>
        <p:spPr bwMode="auto">
          <a:xfrm>
            <a:off x="502920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 </a:t>
            </a:r>
          </a:p>
          <a:p>
            <a:pPr>
              <a:spcBef>
                <a:spcPct val="0"/>
              </a:spcBef>
              <a:buClrTx/>
              <a:buSzTx/>
              <a:buFontTx/>
              <a:buNone/>
            </a:pPr>
            <a:r>
              <a:rPr kumimoji="0" lang="en-US" altLang="zh-CN">
                <a:latin typeface="Verdana" charset="0"/>
              </a:rPr>
              <a:t>controller</a:t>
            </a:r>
          </a:p>
        </p:txBody>
      </p:sp>
      <p:sp>
        <p:nvSpPr>
          <p:cNvPr id="60441" name="AutoShape 240"/>
          <p:cNvSpPr>
            <a:spLocks noChangeArrowheads="1"/>
          </p:cNvSpPr>
          <p:nvPr/>
        </p:nvSpPr>
        <p:spPr bwMode="auto">
          <a:xfrm flipV="1">
            <a:off x="31178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2" name="Rectangle 241"/>
          <p:cNvSpPr>
            <a:spLocks noChangeArrowheads="1"/>
          </p:cNvSpPr>
          <p:nvPr/>
        </p:nvSpPr>
        <p:spPr bwMode="auto">
          <a:xfrm>
            <a:off x="269875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60443" name="AutoShape 242"/>
          <p:cNvSpPr>
            <a:spLocks noChangeArrowheads="1"/>
          </p:cNvSpPr>
          <p:nvPr/>
        </p:nvSpPr>
        <p:spPr bwMode="auto">
          <a:xfrm flipV="1">
            <a:off x="14414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44" name="Rectangle 243"/>
          <p:cNvSpPr>
            <a:spLocks noChangeArrowheads="1"/>
          </p:cNvSpPr>
          <p:nvPr/>
        </p:nvSpPr>
        <p:spPr bwMode="auto">
          <a:xfrm>
            <a:off x="1098550" y="4940300"/>
            <a:ext cx="1323974"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USB</a:t>
            </a:r>
          </a:p>
          <a:p>
            <a:pPr>
              <a:spcBef>
                <a:spcPct val="0"/>
              </a:spcBef>
              <a:buClrTx/>
              <a:buSzTx/>
              <a:buFontTx/>
              <a:buNone/>
            </a:pPr>
            <a:r>
              <a:rPr kumimoji="0" lang="en-US" altLang="zh-CN" b="1" dirty="0">
                <a:latin typeface="Verdana" charset="0"/>
              </a:rPr>
              <a:t>controller</a:t>
            </a:r>
          </a:p>
        </p:txBody>
      </p:sp>
      <p:sp>
        <p:nvSpPr>
          <p:cNvPr id="60445" name="Line 246"/>
          <p:cNvSpPr>
            <a:spLocks noChangeShapeType="1"/>
          </p:cNvSpPr>
          <p:nvPr/>
        </p:nvSpPr>
        <p:spPr bwMode="auto">
          <a:xfrm>
            <a:off x="13271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47"/>
          <p:cNvSpPr>
            <a:spLocks noChangeShapeType="1"/>
          </p:cNvSpPr>
          <p:nvPr/>
        </p:nvSpPr>
        <p:spPr bwMode="auto">
          <a:xfrm>
            <a:off x="20891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Text Box 248"/>
          <p:cNvSpPr txBox="1">
            <a:spLocks noChangeArrowheads="1"/>
          </p:cNvSpPr>
          <p:nvPr/>
        </p:nvSpPr>
        <p:spPr bwMode="auto">
          <a:xfrm>
            <a:off x="850900" y="5702300"/>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Mouse</a:t>
            </a:r>
          </a:p>
        </p:txBody>
      </p:sp>
      <p:sp>
        <p:nvSpPr>
          <p:cNvPr id="60448" name="Text Box 249"/>
          <p:cNvSpPr txBox="1">
            <a:spLocks noChangeArrowheads="1"/>
          </p:cNvSpPr>
          <p:nvPr/>
        </p:nvSpPr>
        <p:spPr bwMode="auto">
          <a:xfrm>
            <a:off x="1638300" y="57150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Keyboard</a:t>
            </a:r>
          </a:p>
        </p:txBody>
      </p:sp>
      <p:sp>
        <p:nvSpPr>
          <p:cNvPr id="60449" name="Line 250"/>
          <p:cNvSpPr>
            <a:spLocks noChangeShapeType="1"/>
          </p:cNvSpPr>
          <p:nvPr/>
        </p:nvSpPr>
        <p:spPr bwMode="auto">
          <a:xfrm>
            <a:off x="3384550" y="54737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Text Box 251"/>
          <p:cNvSpPr txBox="1">
            <a:spLocks noChangeArrowheads="1"/>
          </p:cNvSpPr>
          <p:nvPr/>
        </p:nvSpPr>
        <p:spPr bwMode="auto">
          <a:xfrm>
            <a:off x="2936875" y="57023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60451" name="Line 258"/>
          <p:cNvSpPr>
            <a:spLocks noChangeShapeType="1"/>
          </p:cNvSpPr>
          <p:nvPr/>
        </p:nvSpPr>
        <p:spPr bwMode="auto">
          <a:xfrm>
            <a:off x="5689600" y="54737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AutoShape 259"/>
          <p:cNvSpPr>
            <a:spLocks noChangeArrowheads="1"/>
          </p:cNvSpPr>
          <p:nvPr/>
        </p:nvSpPr>
        <p:spPr bwMode="auto">
          <a:xfrm>
            <a:off x="5384800" y="5854700"/>
            <a:ext cx="609600" cy="609600"/>
          </a:xfrm>
          <a:prstGeom prst="can">
            <a:avLst>
              <a:gd name="adj" fmla="val 25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Disk</a:t>
            </a:r>
          </a:p>
        </p:txBody>
      </p:sp>
      <p:sp>
        <p:nvSpPr>
          <p:cNvPr id="60453" name="AutoShape 235"/>
          <p:cNvSpPr>
            <a:spLocks noChangeArrowheads="1"/>
          </p:cNvSpPr>
          <p:nvPr/>
        </p:nvSpPr>
        <p:spPr bwMode="auto">
          <a:xfrm>
            <a:off x="533400" y="40132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4" name="Rectangle 261"/>
          <p:cNvSpPr>
            <a:spLocks noChangeArrowheads="1"/>
          </p:cNvSpPr>
          <p:nvPr/>
        </p:nvSpPr>
        <p:spPr bwMode="auto">
          <a:xfrm>
            <a:off x="1609725" y="41830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5" name="Rectangle 262"/>
          <p:cNvSpPr>
            <a:spLocks noChangeArrowheads="1"/>
          </p:cNvSpPr>
          <p:nvPr/>
        </p:nvSpPr>
        <p:spPr bwMode="auto">
          <a:xfrm>
            <a:off x="3286125" y="41735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6" name="Rectangle 264"/>
          <p:cNvSpPr>
            <a:spLocks noChangeArrowheads="1"/>
          </p:cNvSpPr>
          <p:nvPr/>
        </p:nvSpPr>
        <p:spPr bwMode="auto">
          <a:xfrm>
            <a:off x="5619750" y="41640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7" name="Text Box 265"/>
          <p:cNvSpPr txBox="1">
            <a:spLocks noChangeArrowheads="1"/>
          </p:cNvSpPr>
          <p:nvPr/>
        </p:nvSpPr>
        <p:spPr bwMode="auto">
          <a:xfrm>
            <a:off x="4222750" y="43180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60458" name="Rectangle 266"/>
          <p:cNvSpPr>
            <a:spLocks noChangeArrowheads="1"/>
          </p:cNvSpPr>
          <p:nvPr/>
        </p:nvSpPr>
        <p:spPr bwMode="auto">
          <a:xfrm>
            <a:off x="4510088" y="41021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59" name="Rectangle 267"/>
          <p:cNvSpPr>
            <a:spLocks noChangeArrowheads="1"/>
          </p:cNvSpPr>
          <p:nvPr/>
        </p:nvSpPr>
        <p:spPr bwMode="auto">
          <a:xfrm>
            <a:off x="64008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0" name="Rectangle 268"/>
          <p:cNvSpPr>
            <a:spLocks noChangeArrowheads="1"/>
          </p:cNvSpPr>
          <p:nvPr/>
        </p:nvSpPr>
        <p:spPr bwMode="auto">
          <a:xfrm>
            <a:off x="67056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1" name="Rectangle 269"/>
          <p:cNvSpPr>
            <a:spLocks noChangeArrowheads="1"/>
          </p:cNvSpPr>
          <p:nvPr/>
        </p:nvSpPr>
        <p:spPr bwMode="auto">
          <a:xfrm>
            <a:off x="70104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0462" name="Text Box 270"/>
          <p:cNvSpPr txBox="1">
            <a:spLocks noChangeArrowheads="1"/>
          </p:cNvSpPr>
          <p:nvPr/>
        </p:nvSpPr>
        <p:spPr bwMode="auto">
          <a:xfrm>
            <a:off x="6310313" y="4442122"/>
            <a:ext cx="25555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dirty="0">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adapters</a:t>
            </a:r>
          </a:p>
        </p:txBody>
      </p:sp>
      <p:sp>
        <p:nvSpPr>
          <p:cNvPr id="60463" name="Rectangle 320"/>
          <p:cNvSpPr>
            <a:spLocks noChangeArrowheads="1"/>
          </p:cNvSpPr>
          <p:nvPr/>
        </p:nvSpPr>
        <p:spPr bwMode="auto">
          <a:xfrm>
            <a:off x="762000" y="17399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60464" name="Line 322"/>
          <p:cNvSpPr>
            <a:spLocks noChangeShapeType="1"/>
          </p:cNvSpPr>
          <p:nvPr/>
        </p:nvSpPr>
        <p:spPr bwMode="auto">
          <a:xfrm flipH="1" flipV="1">
            <a:off x="1676400" y="4864100"/>
            <a:ext cx="3810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5" name="Line 323"/>
          <p:cNvSpPr>
            <a:spLocks noChangeShapeType="1"/>
          </p:cNvSpPr>
          <p:nvPr/>
        </p:nvSpPr>
        <p:spPr bwMode="auto">
          <a:xfrm flipV="1">
            <a:off x="1676400" y="42545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6" name="Line 324"/>
          <p:cNvSpPr>
            <a:spLocks noChangeShapeType="1"/>
          </p:cNvSpPr>
          <p:nvPr/>
        </p:nvSpPr>
        <p:spPr bwMode="auto">
          <a:xfrm>
            <a:off x="1676400" y="4254500"/>
            <a:ext cx="2895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7" name="Line 325"/>
          <p:cNvSpPr>
            <a:spLocks noChangeShapeType="1"/>
          </p:cNvSpPr>
          <p:nvPr/>
        </p:nvSpPr>
        <p:spPr bwMode="auto">
          <a:xfrm flipV="1">
            <a:off x="4572000" y="3187700"/>
            <a:ext cx="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8" name="Line 326"/>
          <p:cNvSpPr>
            <a:spLocks noChangeShapeType="1"/>
          </p:cNvSpPr>
          <p:nvPr/>
        </p:nvSpPr>
        <p:spPr bwMode="auto">
          <a:xfrm flipH="1">
            <a:off x="1981200" y="3187700"/>
            <a:ext cx="2590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9" name="Line 327"/>
          <p:cNvSpPr>
            <a:spLocks noChangeShapeType="1"/>
          </p:cNvSpPr>
          <p:nvPr/>
        </p:nvSpPr>
        <p:spPr bwMode="auto">
          <a:xfrm flipV="1">
            <a:off x="1981200" y="2120900"/>
            <a:ext cx="0" cy="1066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0" name="Line 328"/>
          <p:cNvSpPr>
            <a:spLocks noChangeShapeType="1"/>
          </p:cNvSpPr>
          <p:nvPr/>
        </p:nvSpPr>
        <p:spPr bwMode="auto">
          <a:xfrm>
            <a:off x="2209800" y="21209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1" name="Line 329"/>
          <p:cNvSpPr>
            <a:spLocks noChangeShapeType="1"/>
          </p:cNvSpPr>
          <p:nvPr/>
        </p:nvSpPr>
        <p:spPr bwMode="auto">
          <a:xfrm>
            <a:off x="2209800" y="2959100"/>
            <a:ext cx="4343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Text Box 330"/>
          <p:cNvSpPr txBox="1">
            <a:spLocks noChangeArrowheads="1"/>
          </p:cNvSpPr>
          <p:nvPr/>
        </p:nvSpPr>
        <p:spPr bwMode="auto">
          <a:xfrm>
            <a:off x="7664267" y="2578100"/>
            <a:ext cx="852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"hello"</a:t>
            </a:r>
          </a:p>
        </p:txBody>
      </p:sp>
      <p:sp>
        <p:nvSpPr>
          <p:cNvPr id="60473" name="Text Box 331"/>
          <p:cNvSpPr txBox="1">
            <a:spLocks noChangeArrowheads="1"/>
          </p:cNvSpPr>
          <p:nvPr/>
        </p:nvSpPr>
        <p:spPr bwMode="auto">
          <a:xfrm>
            <a:off x="1498600" y="6122988"/>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User types</a:t>
            </a:r>
          </a:p>
          <a:p>
            <a:pPr>
              <a:spcBef>
                <a:spcPct val="0"/>
              </a:spcBef>
              <a:buClrTx/>
              <a:buSzTx/>
              <a:buFontTx/>
              <a:buNone/>
            </a:pPr>
            <a:r>
              <a:rPr kumimoji="0" lang="en-US" altLang="zh-CN" b="1" i="1">
                <a:latin typeface="Verdana" charset="0"/>
              </a:rPr>
              <a:t>"hello"</a:t>
            </a:r>
          </a:p>
        </p:txBody>
      </p:sp>
      <p:sp>
        <p:nvSpPr>
          <p:cNvPr id="59" name="Rectangle 2"/>
          <p:cNvSpPr txBox="1">
            <a:spLocks noChangeArrowheads="1"/>
          </p:cNvSpPr>
          <p:nvPr/>
        </p:nvSpPr>
        <p:spPr bwMode="auto">
          <a:xfrm>
            <a:off x="457200" y="198438"/>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Read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4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64" grpId="0" animBg="1"/>
      <p:bldP spid="60465" grpId="0" animBg="1"/>
      <p:bldP spid="60466" grpId="0" animBg="1"/>
      <p:bldP spid="60467" grpId="0" animBg="1"/>
      <p:bldP spid="60468" grpId="0" animBg="1"/>
      <p:bldP spid="60469" grpId="0" animBg="1"/>
      <p:bldP spid="60470" grpId="0" animBg="1"/>
      <p:bldP spid="604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46"/>
          <p:cNvSpPr>
            <a:spLocks noChangeArrowheads="1"/>
          </p:cNvSpPr>
          <p:nvPr/>
        </p:nvSpPr>
        <p:spPr bwMode="auto">
          <a:xfrm>
            <a:off x="6265863" y="2654300"/>
            <a:ext cx="909637" cy="9144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400" b="1" dirty="0">
                <a:latin typeface="Verdana" charset="0"/>
              </a:rPr>
              <a:t>Main</a:t>
            </a:r>
          </a:p>
          <a:p>
            <a:pPr>
              <a:spcBef>
                <a:spcPct val="0"/>
              </a:spcBef>
              <a:buClrTx/>
              <a:buSzTx/>
              <a:buFontTx/>
              <a:buNone/>
            </a:pPr>
            <a:r>
              <a:rPr kumimoji="0" lang="en-US" altLang="zh-CN" sz="1400" b="1" dirty="0">
                <a:latin typeface="Verdana" charset="0"/>
              </a:rPr>
              <a:t>memory</a:t>
            </a:r>
          </a:p>
        </p:txBody>
      </p:sp>
      <p:sp>
        <p:nvSpPr>
          <p:cNvPr id="61442" name="AutoShape 201"/>
          <p:cNvSpPr>
            <a:spLocks noChangeArrowheads="1"/>
          </p:cNvSpPr>
          <p:nvPr/>
        </p:nvSpPr>
        <p:spPr bwMode="auto">
          <a:xfrm>
            <a:off x="4741863" y="2806700"/>
            <a:ext cx="1492250" cy="533400"/>
          </a:xfrm>
          <a:prstGeom prst="leftRightArrow">
            <a:avLst>
              <a:gd name="adj1" fmla="val 50000"/>
              <a:gd name="adj2" fmla="val 5595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3" name="Rectangle 202"/>
          <p:cNvSpPr>
            <a:spLocks noChangeArrowheads="1"/>
          </p:cNvSpPr>
          <p:nvPr/>
        </p:nvSpPr>
        <p:spPr bwMode="auto">
          <a:xfrm>
            <a:off x="3827463" y="2838450"/>
            <a:ext cx="909637" cy="57785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I/O </a:t>
            </a:r>
          </a:p>
          <a:p>
            <a:pPr>
              <a:spcBef>
                <a:spcPct val="0"/>
              </a:spcBef>
              <a:buClrTx/>
              <a:buSzTx/>
              <a:buFontTx/>
              <a:buNone/>
            </a:pPr>
            <a:r>
              <a:rPr kumimoji="0" lang="en-US" altLang="zh-CN" b="1">
                <a:latin typeface="Verdana" charset="0"/>
              </a:rPr>
              <a:t>bridge</a:t>
            </a:r>
          </a:p>
        </p:txBody>
      </p:sp>
      <p:sp>
        <p:nvSpPr>
          <p:cNvPr id="61444" name="AutoShape 205"/>
          <p:cNvSpPr>
            <a:spLocks noChangeArrowheads="1"/>
          </p:cNvSpPr>
          <p:nvPr/>
        </p:nvSpPr>
        <p:spPr bwMode="auto">
          <a:xfrm>
            <a:off x="2370138" y="2806700"/>
            <a:ext cx="1452562" cy="533400"/>
          </a:xfrm>
          <a:prstGeom prst="leftRightArrow">
            <a:avLst>
              <a:gd name="adj1" fmla="val 50000"/>
              <a:gd name="adj2" fmla="val 5446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5" name="Rectangle 206"/>
          <p:cNvSpPr>
            <a:spLocks noChangeArrowheads="1"/>
          </p:cNvSpPr>
          <p:nvPr/>
        </p:nvSpPr>
        <p:spPr bwMode="auto">
          <a:xfrm>
            <a:off x="469900" y="2838450"/>
            <a:ext cx="1873250" cy="577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Bus interface</a:t>
            </a:r>
          </a:p>
        </p:txBody>
      </p:sp>
      <p:sp>
        <p:nvSpPr>
          <p:cNvPr id="61446" name="Rectangle 207"/>
          <p:cNvSpPr>
            <a:spLocks noChangeArrowheads="1"/>
          </p:cNvSpPr>
          <p:nvPr/>
        </p:nvSpPr>
        <p:spPr bwMode="auto">
          <a:xfrm>
            <a:off x="1385888" y="15113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7" name="Rectangle 208"/>
          <p:cNvSpPr>
            <a:spLocks noChangeArrowheads="1"/>
          </p:cNvSpPr>
          <p:nvPr/>
        </p:nvSpPr>
        <p:spPr bwMode="auto">
          <a:xfrm>
            <a:off x="1385888" y="16637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8" name="Rectangle 210"/>
          <p:cNvSpPr>
            <a:spLocks noChangeArrowheads="1"/>
          </p:cNvSpPr>
          <p:nvPr/>
        </p:nvSpPr>
        <p:spPr bwMode="auto">
          <a:xfrm>
            <a:off x="1385888" y="18161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49" name="Rectangle 211"/>
          <p:cNvSpPr>
            <a:spLocks noChangeArrowheads="1"/>
          </p:cNvSpPr>
          <p:nvPr/>
        </p:nvSpPr>
        <p:spPr bwMode="auto">
          <a:xfrm>
            <a:off x="1385888" y="19685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0" name="Rectangle 212"/>
          <p:cNvSpPr>
            <a:spLocks noChangeArrowheads="1"/>
          </p:cNvSpPr>
          <p:nvPr/>
        </p:nvSpPr>
        <p:spPr bwMode="auto">
          <a:xfrm>
            <a:off x="1385888" y="2120900"/>
            <a:ext cx="684212" cy="152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1" name="AutoShape 214"/>
          <p:cNvSpPr>
            <a:spLocks noChangeArrowheads="1"/>
          </p:cNvSpPr>
          <p:nvPr/>
        </p:nvSpPr>
        <p:spPr bwMode="auto">
          <a:xfrm>
            <a:off x="2130424" y="1511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2" name="AutoShape 215"/>
          <p:cNvSpPr>
            <a:spLocks noChangeArrowheads="1"/>
          </p:cNvSpPr>
          <p:nvPr/>
        </p:nvSpPr>
        <p:spPr bwMode="auto">
          <a:xfrm flipH="1">
            <a:off x="2098676" y="1892300"/>
            <a:ext cx="444500" cy="381000"/>
          </a:xfrm>
          <a:prstGeom prst="rightArrow">
            <a:avLst>
              <a:gd name="adj1" fmla="val 50000"/>
              <a:gd name="adj2" fmla="val 2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3" name="Rectangle 220"/>
          <p:cNvSpPr>
            <a:spLocks noChangeArrowheads="1"/>
          </p:cNvSpPr>
          <p:nvPr/>
        </p:nvSpPr>
        <p:spPr bwMode="auto">
          <a:xfrm>
            <a:off x="2603500" y="1358900"/>
            <a:ext cx="533400" cy="1066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lgn="ctr">
              <a:spcBef>
                <a:spcPct val="0"/>
              </a:spcBef>
              <a:buClrTx/>
              <a:buSzTx/>
              <a:buFontTx/>
              <a:buNone/>
            </a:pPr>
            <a:r>
              <a:rPr kumimoji="0" lang="en-US" altLang="zh-CN" dirty="0">
                <a:latin typeface="Verdana" charset="0"/>
              </a:rPr>
              <a:t>ALU</a:t>
            </a:r>
          </a:p>
        </p:txBody>
      </p:sp>
      <p:sp>
        <p:nvSpPr>
          <p:cNvPr id="61454" name="Text Box 221"/>
          <p:cNvSpPr txBox="1">
            <a:spLocks noChangeArrowheads="1"/>
          </p:cNvSpPr>
          <p:nvPr/>
        </p:nvSpPr>
        <p:spPr bwMode="auto">
          <a:xfrm>
            <a:off x="1117600" y="1189623"/>
            <a:ext cx="14044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Register file</a:t>
            </a:r>
          </a:p>
        </p:txBody>
      </p:sp>
      <p:sp>
        <p:nvSpPr>
          <p:cNvPr id="61455" name="AutoShape 222"/>
          <p:cNvSpPr>
            <a:spLocks noChangeArrowheads="1"/>
          </p:cNvSpPr>
          <p:nvPr/>
        </p:nvSpPr>
        <p:spPr bwMode="auto">
          <a:xfrm>
            <a:off x="1460500" y="2335212"/>
            <a:ext cx="609600" cy="457200"/>
          </a:xfrm>
          <a:prstGeom prst="upDownArrow">
            <a:avLst>
              <a:gd name="adj1" fmla="val 50000"/>
              <a:gd name="adj2" fmla="val 2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6" name="Rectangle 223"/>
          <p:cNvSpPr>
            <a:spLocks noChangeArrowheads="1"/>
          </p:cNvSpPr>
          <p:nvPr/>
        </p:nvSpPr>
        <p:spPr bwMode="auto">
          <a:xfrm>
            <a:off x="317500" y="1130300"/>
            <a:ext cx="2971800" cy="2438400"/>
          </a:xfrm>
          <a:prstGeom prst="rect">
            <a:avLst/>
          </a:prstGeom>
          <a:noFill/>
          <a:ln w="12700"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57" name="Text Box 225"/>
          <p:cNvSpPr txBox="1">
            <a:spLocks noChangeArrowheads="1"/>
          </p:cNvSpPr>
          <p:nvPr/>
        </p:nvSpPr>
        <p:spPr bwMode="auto">
          <a:xfrm>
            <a:off x="249238" y="825500"/>
            <a:ext cx="611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CPU</a:t>
            </a:r>
          </a:p>
        </p:txBody>
      </p:sp>
      <p:sp>
        <p:nvSpPr>
          <p:cNvPr id="61458" name="Text Box 229"/>
          <p:cNvSpPr txBox="1">
            <a:spLocks noChangeArrowheads="1"/>
          </p:cNvSpPr>
          <p:nvPr/>
        </p:nvSpPr>
        <p:spPr bwMode="auto">
          <a:xfrm>
            <a:off x="3279775" y="2120900"/>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System bus</a:t>
            </a:r>
          </a:p>
        </p:txBody>
      </p:sp>
      <p:sp>
        <p:nvSpPr>
          <p:cNvPr id="61459" name="Line 230"/>
          <p:cNvSpPr>
            <a:spLocks noChangeShapeType="1"/>
          </p:cNvSpPr>
          <p:nvPr/>
        </p:nvSpPr>
        <p:spPr bwMode="auto">
          <a:xfrm flipH="1">
            <a:off x="3136900" y="2425700"/>
            <a:ext cx="68580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0" name="Text Box 231"/>
          <p:cNvSpPr txBox="1">
            <a:spLocks noChangeArrowheads="1"/>
          </p:cNvSpPr>
          <p:nvPr/>
        </p:nvSpPr>
        <p:spPr bwMode="auto">
          <a:xfrm>
            <a:off x="4816475" y="2120900"/>
            <a:ext cx="1303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Memory bus</a:t>
            </a:r>
          </a:p>
        </p:txBody>
      </p:sp>
      <p:sp>
        <p:nvSpPr>
          <p:cNvPr id="61461" name="Line 232"/>
          <p:cNvSpPr>
            <a:spLocks noChangeShapeType="1"/>
          </p:cNvSpPr>
          <p:nvPr/>
        </p:nvSpPr>
        <p:spPr bwMode="auto">
          <a:xfrm>
            <a:off x="5422900" y="2425700"/>
            <a:ext cx="0" cy="45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2" name="AutoShape 236"/>
          <p:cNvSpPr>
            <a:spLocks noChangeArrowheads="1"/>
          </p:cNvSpPr>
          <p:nvPr/>
        </p:nvSpPr>
        <p:spPr bwMode="auto">
          <a:xfrm>
            <a:off x="4051300" y="34925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3" name="AutoShape 238"/>
          <p:cNvSpPr>
            <a:spLocks noChangeArrowheads="1"/>
          </p:cNvSpPr>
          <p:nvPr/>
        </p:nvSpPr>
        <p:spPr bwMode="auto">
          <a:xfrm flipV="1">
            <a:off x="515620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4" name="Rectangle 239"/>
          <p:cNvSpPr>
            <a:spLocks noChangeArrowheads="1"/>
          </p:cNvSpPr>
          <p:nvPr/>
        </p:nvSpPr>
        <p:spPr bwMode="auto">
          <a:xfrm>
            <a:off x="4737099" y="4953000"/>
            <a:ext cx="1382713" cy="520700"/>
          </a:xfrm>
          <a:prstGeom prst="rect">
            <a:avLst/>
          </a:prstGeom>
          <a:solidFill>
            <a:srgbClr val="C0C0C0"/>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dirty="0">
                <a:latin typeface="Verdana" charset="0"/>
              </a:rPr>
              <a:t>Disk </a:t>
            </a:r>
          </a:p>
          <a:p>
            <a:pPr>
              <a:spcBef>
                <a:spcPct val="0"/>
              </a:spcBef>
              <a:buClrTx/>
              <a:buSzTx/>
              <a:buFontTx/>
              <a:buNone/>
            </a:pPr>
            <a:r>
              <a:rPr kumimoji="0" lang="en-US" altLang="zh-CN" b="1" dirty="0">
                <a:latin typeface="Verdana" charset="0"/>
              </a:rPr>
              <a:t>controller</a:t>
            </a:r>
          </a:p>
        </p:txBody>
      </p:sp>
      <p:sp>
        <p:nvSpPr>
          <p:cNvPr id="61465" name="AutoShape 240"/>
          <p:cNvSpPr>
            <a:spLocks noChangeArrowheads="1"/>
          </p:cNvSpPr>
          <p:nvPr/>
        </p:nvSpPr>
        <p:spPr bwMode="auto">
          <a:xfrm flipV="1">
            <a:off x="28257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6" name="Rectangle 241"/>
          <p:cNvSpPr>
            <a:spLocks noChangeArrowheads="1"/>
          </p:cNvSpPr>
          <p:nvPr/>
        </p:nvSpPr>
        <p:spPr bwMode="auto">
          <a:xfrm>
            <a:off x="2406650" y="4953000"/>
            <a:ext cx="129540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Graphics</a:t>
            </a:r>
          </a:p>
          <a:p>
            <a:pPr>
              <a:spcBef>
                <a:spcPct val="0"/>
              </a:spcBef>
              <a:buClrTx/>
              <a:buSzTx/>
              <a:buFontTx/>
              <a:buNone/>
            </a:pPr>
            <a:r>
              <a:rPr kumimoji="0" lang="en-US" altLang="zh-CN">
                <a:latin typeface="Verdana" charset="0"/>
              </a:rPr>
              <a:t>adapter</a:t>
            </a:r>
          </a:p>
        </p:txBody>
      </p:sp>
      <p:sp>
        <p:nvSpPr>
          <p:cNvPr id="61467" name="AutoShape 242"/>
          <p:cNvSpPr>
            <a:spLocks noChangeArrowheads="1"/>
          </p:cNvSpPr>
          <p:nvPr/>
        </p:nvSpPr>
        <p:spPr bwMode="auto">
          <a:xfrm flipV="1">
            <a:off x="1149350" y="4229100"/>
            <a:ext cx="495300" cy="685800"/>
          </a:xfrm>
          <a:prstGeom prst="upArrow">
            <a:avLst>
              <a:gd name="adj1" fmla="val 36667"/>
              <a:gd name="adj2" fmla="val 44872"/>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68" name="Rectangle 243"/>
          <p:cNvSpPr>
            <a:spLocks noChangeArrowheads="1"/>
          </p:cNvSpPr>
          <p:nvPr/>
        </p:nvSpPr>
        <p:spPr bwMode="auto">
          <a:xfrm>
            <a:off x="806450" y="4940300"/>
            <a:ext cx="1263650" cy="520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USB</a:t>
            </a:r>
          </a:p>
          <a:p>
            <a:pPr>
              <a:spcBef>
                <a:spcPct val="0"/>
              </a:spcBef>
              <a:buClrTx/>
              <a:buSzTx/>
              <a:buFontTx/>
              <a:buNone/>
            </a:pPr>
            <a:r>
              <a:rPr kumimoji="0" lang="en-US" altLang="zh-CN" dirty="0">
                <a:latin typeface="Verdana" charset="0"/>
              </a:rPr>
              <a:t>controller</a:t>
            </a:r>
          </a:p>
        </p:txBody>
      </p:sp>
      <p:sp>
        <p:nvSpPr>
          <p:cNvPr id="61469" name="Line 246"/>
          <p:cNvSpPr>
            <a:spLocks noChangeShapeType="1"/>
          </p:cNvSpPr>
          <p:nvPr/>
        </p:nvSpPr>
        <p:spPr bwMode="auto">
          <a:xfrm>
            <a:off x="10350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0" name="Line 247"/>
          <p:cNvSpPr>
            <a:spLocks noChangeShapeType="1"/>
          </p:cNvSpPr>
          <p:nvPr/>
        </p:nvSpPr>
        <p:spPr bwMode="auto">
          <a:xfrm>
            <a:off x="1797050" y="5473700"/>
            <a:ext cx="0" cy="304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1" name="Text Box 248"/>
          <p:cNvSpPr txBox="1">
            <a:spLocks noChangeArrowheads="1"/>
          </p:cNvSpPr>
          <p:nvPr/>
        </p:nvSpPr>
        <p:spPr bwMode="auto">
          <a:xfrm>
            <a:off x="622300" y="5701298"/>
            <a:ext cx="8418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Mouse</a:t>
            </a:r>
          </a:p>
        </p:txBody>
      </p:sp>
      <p:sp>
        <p:nvSpPr>
          <p:cNvPr id="61472" name="Text Box 249"/>
          <p:cNvSpPr txBox="1">
            <a:spLocks noChangeArrowheads="1"/>
          </p:cNvSpPr>
          <p:nvPr/>
        </p:nvSpPr>
        <p:spPr bwMode="auto">
          <a:xfrm>
            <a:off x="1390650" y="5701298"/>
            <a:ext cx="1157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sz="1600" dirty="0">
                <a:latin typeface="Verdana" charset="0"/>
              </a:rPr>
              <a:t>Keyboard</a:t>
            </a:r>
          </a:p>
        </p:txBody>
      </p:sp>
      <p:sp>
        <p:nvSpPr>
          <p:cNvPr id="61473" name="Line 250"/>
          <p:cNvSpPr>
            <a:spLocks noChangeShapeType="1"/>
          </p:cNvSpPr>
          <p:nvPr/>
        </p:nvSpPr>
        <p:spPr bwMode="auto">
          <a:xfrm>
            <a:off x="3092450" y="54737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4" name="Text Box 251"/>
          <p:cNvSpPr txBox="1">
            <a:spLocks noChangeArrowheads="1"/>
          </p:cNvSpPr>
          <p:nvPr/>
        </p:nvSpPr>
        <p:spPr bwMode="auto">
          <a:xfrm>
            <a:off x="2644775" y="5702300"/>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Display</a:t>
            </a:r>
          </a:p>
        </p:txBody>
      </p:sp>
      <p:sp>
        <p:nvSpPr>
          <p:cNvPr id="61475" name="Line 258"/>
          <p:cNvSpPr>
            <a:spLocks noChangeShapeType="1"/>
          </p:cNvSpPr>
          <p:nvPr/>
        </p:nvSpPr>
        <p:spPr bwMode="auto">
          <a:xfrm>
            <a:off x="5397500" y="5473700"/>
            <a:ext cx="0" cy="3810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6" name="AutoShape 259"/>
          <p:cNvSpPr>
            <a:spLocks noChangeArrowheads="1"/>
          </p:cNvSpPr>
          <p:nvPr/>
        </p:nvSpPr>
        <p:spPr bwMode="auto">
          <a:xfrm>
            <a:off x="5092700" y="5854700"/>
            <a:ext cx="609600" cy="609600"/>
          </a:xfrm>
          <a:prstGeom prst="can">
            <a:avLst>
              <a:gd name="adj" fmla="val 25000"/>
            </a:avLst>
          </a:prstGeom>
          <a:solidFill>
            <a:srgbClr val="C0C0C0"/>
          </a:solidFill>
          <a:ln w="12700">
            <a:solidFill>
              <a:schemeClr val="tx1"/>
            </a:solidFill>
            <a:round/>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a:latin typeface="Verdana" charset="0"/>
              </a:rPr>
              <a:t>Disk</a:t>
            </a:r>
          </a:p>
        </p:txBody>
      </p:sp>
      <p:sp>
        <p:nvSpPr>
          <p:cNvPr id="61477" name="AutoShape 235"/>
          <p:cNvSpPr>
            <a:spLocks noChangeArrowheads="1"/>
          </p:cNvSpPr>
          <p:nvPr/>
        </p:nvSpPr>
        <p:spPr bwMode="auto">
          <a:xfrm>
            <a:off x="241300" y="4013200"/>
            <a:ext cx="7277100" cy="393700"/>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78" name="Rectangle 261"/>
          <p:cNvSpPr>
            <a:spLocks noChangeArrowheads="1"/>
          </p:cNvSpPr>
          <p:nvPr/>
        </p:nvSpPr>
        <p:spPr bwMode="auto">
          <a:xfrm>
            <a:off x="1317625" y="4183063"/>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79" name="Rectangle 262"/>
          <p:cNvSpPr>
            <a:spLocks noChangeArrowheads="1"/>
          </p:cNvSpPr>
          <p:nvPr/>
        </p:nvSpPr>
        <p:spPr bwMode="auto">
          <a:xfrm>
            <a:off x="2994025" y="4173538"/>
            <a:ext cx="1666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0" name="Rectangle 264"/>
          <p:cNvSpPr>
            <a:spLocks noChangeArrowheads="1"/>
          </p:cNvSpPr>
          <p:nvPr/>
        </p:nvSpPr>
        <p:spPr bwMode="auto">
          <a:xfrm>
            <a:off x="5327650" y="4164013"/>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1" name="Text Box 265"/>
          <p:cNvSpPr txBox="1">
            <a:spLocks noChangeArrowheads="1"/>
          </p:cNvSpPr>
          <p:nvPr/>
        </p:nvSpPr>
        <p:spPr bwMode="auto">
          <a:xfrm>
            <a:off x="3930650" y="4318000"/>
            <a:ext cx="841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I/O bus</a:t>
            </a:r>
          </a:p>
        </p:txBody>
      </p:sp>
      <p:sp>
        <p:nvSpPr>
          <p:cNvPr id="61482" name="Rectangle 266"/>
          <p:cNvSpPr>
            <a:spLocks noChangeArrowheads="1"/>
          </p:cNvSpPr>
          <p:nvPr/>
        </p:nvSpPr>
        <p:spPr bwMode="auto">
          <a:xfrm>
            <a:off x="4217988" y="4102100"/>
            <a:ext cx="161925"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3" name="Rectangle 267"/>
          <p:cNvSpPr>
            <a:spLocks noChangeArrowheads="1"/>
          </p:cNvSpPr>
          <p:nvPr/>
        </p:nvSpPr>
        <p:spPr bwMode="auto">
          <a:xfrm>
            <a:off x="61087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4" name="Rectangle 268"/>
          <p:cNvSpPr>
            <a:spLocks noChangeArrowheads="1"/>
          </p:cNvSpPr>
          <p:nvPr/>
        </p:nvSpPr>
        <p:spPr bwMode="auto">
          <a:xfrm>
            <a:off x="64135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5" name="Rectangle 269"/>
          <p:cNvSpPr>
            <a:spLocks noChangeArrowheads="1"/>
          </p:cNvSpPr>
          <p:nvPr/>
        </p:nvSpPr>
        <p:spPr bwMode="auto">
          <a:xfrm>
            <a:off x="6718300" y="4025900"/>
            <a:ext cx="127000" cy="406400"/>
          </a:xfrm>
          <a:prstGeom prst="rect">
            <a:avLst/>
          </a:prstGeom>
          <a:solidFill>
            <a:schemeClr val="bg1"/>
          </a:solidFill>
          <a:ln w="12700">
            <a:solidFill>
              <a:schemeClr val="tx1"/>
            </a:solidFill>
            <a:miter lim="800000"/>
            <a:headEnd/>
            <a:tailEnd/>
          </a:ln>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endParaRPr kumimoji="0" lang="zh-CN" altLang="zh-CN">
              <a:latin typeface="Verdana" charset="0"/>
            </a:endParaRPr>
          </a:p>
        </p:txBody>
      </p:sp>
      <p:sp>
        <p:nvSpPr>
          <p:cNvPr id="61486" name="Text Box 270"/>
          <p:cNvSpPr txBox="1">
            <a:spLocks noChangeArrowheads="1"/>
          </p:cNvSpPr>
          <p:nvPr/>
        </p:nvSpPr>
        <p:spPr bwMode="auto">
          <a:xfrm>
            <a:off x="6094413" y="4480222"/>
            <a:ext cx="25555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dirty="0">
                <a:latin typeface="Verdana" charset="0"/>
              </a:rPr>
              <a:t>Expansion slots for</a:t>
            </a:r>
          </a:p>
          <a:p>
            <a:pPr>
              <a:spcBef>
                <a:spcPct val="0"/>
              </a:spcBef>
              <a:buClrTx/>
              <a:buSzTx/>
              <a:buFontTx/>
              <a:buNone/>
            </a:pPr>
            <a:r>
              <a:rPr kumimoji="0" lang="en-US" altLang="zh-CN" dirty="0">
                <a:latin typeface="Verdana" charset="0"/>
              </a:rPr>
              <a:t>other devices such</a:t>
            </a:r>
          </a:p>
          <a:p>
            <a:pPr>
              <a:spcBef>
                <a:spcPct val="0"/>
              </a:spcBef>
              <a:buClrTx/>
              <a:buSzTx/>
              <a:buFontTx/>
              <a:buNone/>
            </a:pPr>
            <a:r>
              <a:rPr kumimoji="0" lang="en-US" altLang="zh-CN" dirty="0">
                <a:latin typeface="Verdana" charset="0"/>
              </a:rPr>
              <a:t>as network adapters</a:t>
            </a:r>
          </a:p>
        </p:txBody>
      </p:sp>
      <p:sp>
        <p:nvSpPr>
          <p:cNvPr id="61487" name="Text Box 271"/>
          <p:cNvSpPr txBox="1">
            <a:spLocks noChangeArrowheads="1"/>
          </p:cNvSpPr>
          <p:nvPr/>
        </p:nvSpPr>
        <p:spPr bwMode="auto">
          <a:xfrm>
            <a:off x="5770563" y="5883275"/>
            <a:ext cx="19589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executable </a:t>
            </a:r>
          </a:p>
          <a:p>
            <a:pPr>
              <a:spcBef>
                <a:spcPct val="0"/>
              </a:spcBef>
              <a:buClrTx/>
              <a:buSzTx/>
              <a:buFontTx/>
              <a:buNone/>
            </a:pPr>
            <a:r>
              <a:rPr kumimoji="0" lang="en-US" altLang="zh-CN" b="1" i="1">
                <a:latin typeface="Verdana" charset="0"/>
              </a:rPr>
              <a:t>stored on disk</a:t>
            </a:r>
          </a:p>
        </p:txBody>
      </p:sp>
      <p:sp>
        <p:nvSpPr>
          <p:cNvPr id="61488" name="Rectangle 320"/>
          <p:cNvSpPr>
            <a:spLocks noChangeArrowheads="1"/>
          </p:cNvSpPr>
          <p:nvPr/>
        </p:nvSpPr>
        <p:spPr bwMode="auto">
          <a:xfrm>
            <a:off x="469900" y="1739900"/>
            <a:ext cx="7620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a:latin typeface="Verdana" charset="0"/>
              </a:rPr>
              <a:t>PC</a:t>
            </a:r>
          </a:p>
        </p:txBody>
      </p:sp>
      <p:sp>
        <p:nvSpPr>
          <p:cNvPr id="61489" name="Line 325"/>
          <p:cNvSpPr>
            <a:spLocks noChangeShapeType="1"/>
          </p:cNvSpPr>
          <p:nvPr/>
        </p:nvSpPr>
        <p:spPr bwMode="auto">
          <a:xfrm flipV="1">
            <a:off x="4279900" y="3111500"/>
            <a:ext cx="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0" name="Line 331"/>
          <p:cNvSpPr>
            <a:spLocks noChangeShapeType="1"/>
          </p:cNvSpPr>
          <p:nvPr/>
        </p:nvSpPr>
        <p:spPr bwMode="auto">
          <a:xfrm flipV="1">
            <a:off x="5422900" y="4197823"/>
            <a:ext cx="0" cy="163735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1" name="Line 332"/>
          <p:cNvSpPr>
            <a:spLocks noChangeShapeType="1"/>
          </p:cNvSpPr>
          <p:nvPr/>
        </p:nvSpPr>
        <p:spPr bwMode="auto">
          <a:xfrm flipH="1">
            <a:off x="4279900" y="4178300"/>
            <a:ext cx="1143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2" name="Line 333"/>
          <p:cNvSpPr>
            <a:spLocks noChangeShapeType="1"/>
          </p:cNvSpPr>
          <p:nvPr/>
        </p:nvSpPr>
        <p:spPr bwMode="auto">
          <a:xfrm>
            <a:off x="4279900" y="3111500"/>
            <a:ext cx="19812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3" name="Text Box 334"/>
          <p:cNvSpPr txBox="1">
            <a:spLocks noChangeArrowheads="1"/>
          </p:cNvSpPr>
          <p:nvPr/>
        </p:nvSpPr>
        <p:spPr bwMode="auto">
          <a:xfrm>
            <a:off x="7223913" y="2257425"/>
            <a:ext cx="1325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Courier New" charset="0"/>
              </a:rPr>
              <a:t>hello</a:t>
            </a:r>
            <a:r>
              <a:rPr kumimoji="0" lang="en-US" altLang="zh-CN" b="1" i="1">
                <a:latin typeface="Verdana" charset="0"/>
              </a:rPr>
              <a:t> code</a:t>
            </a:r>
          </a:p>
        </p:txBody>
      </p:sp>
      <p:sp>
        <p:nvSpPr>
          <p:cNvPr id="61494" name="Text Box 335"/>
          <p:cNvSpPr txBox="1">
            <a:spLocks noChangeArrowheads="1"/>
          </p:cNvSpPr>
          <p:nvPr/>
        </p:nvSpPr>
        <p:spPr bwMode="auto">
          <a:xfrm>
            <a:off x="7075483" y="2790825"/>
            <a:ext cx="1633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kumimoji="0" lang="en-US" altLang="zh-CN" b="1" i="1">
                <a:latin typeface="Verdana" charset="0"/>
              </a:rPr>
              <a:t>"</a:t>
            </a:r>
            <a:r>
              <a:rPr kumimoji="0" lang="en-US" altLang="zh-CN" b="1" i="1" dirty="0" err="1">
                <a:latin typeface="Verdana" charset="0"/>
              </a:rPr>
              <a:t>hello,world</a:t>
            </a:r>
            <a:r>
              <a:rPr kumimoji="0" lang="en-US" altLang="zh-CN" b="1" i="1" dirty="0">
                <a:latin typeface="Verdana" charset="0"/>
              </a:rPr>
              <a:t>\n"</a:t>
            </a:r>
          </a:p>
        </p:txBody>
      </p:sp>
      <p:sp>
        <p:nvSpPr>
          <p:cNvPr id="110" name="Rectangle 2"/>
          <p:cNvSpPr txBox="1">
            <a:spLocks noChangeArrowheads="1"/>
          </p:cNvSpPr>
          <p:nvPr/>
        </p:nvSpPr>
        <p:spPr bwMode="auto">
          <a:xfrm>
            <a:off x="1020763" y="166688"/>
            <a:ext cx="76660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a:ea typeface="MS PGothic" charset="-128"/>
              </a:rPr>
              <a:t>Direct Memory Access Structure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9" grpId="0" animBg="1"/>
      <p:bldP spid="61490" grpId="0" animBg="1"/>
      <p:bldP spid="61491" grpId="0" animBg="1"/>
      <p:bldP spid="6149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90538" y="203200"/>
            <a:ext cx="7666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Think About</a:t>
            </a:r>
          </a:p>
        </p:txBody>
      </p:sp>
      <p:sp>
        <p:nvSpPr>
          <p:cNvPr id="5" name="Rectangle 3"/>
          <p:cNvSpPr txBox="1">
            <a:spLocks noChangeArrowheads="1"/>
          </p:cNvSpPr>
          <p:nvPr/>
        </p:nvSpPr>
        <p:spPr bwMode="auto">
          <a:xfrm>
            <a:off x="1009650" y="1246187"/>
            <a:ext cx="7146925"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zh-CN" sz="3200" kern="0" dirty="0">
                <a:ea typeface="MS PGothic" charset="-128"/>
              </a:rPr>
              <a:t>What happens when the computer has no task to do?</a:t>
            </a:r>
            <a:endParaRPr lang="zh-CN" altLang="en-US" sz="3200" kern="0" dirty="0">
              <a:ea typeface="MS PGothic" charset="-128"/>
            </a:endParaRPr>
          </a:p>
          <a:p>
            <a:pPr lvl="1">
              <a:defRPr/>
            </a:pPr>
            <a:r>
              <a:rPr lang="en-US" altLang="zh-CN" sz="3200" kern="0" dirty="0">
                <a:solidFill>
                  <a:srgbClr val="FF0000"/>
                </a:solidFill>
                <a:ea typeface="MS PGothic" charset="-128"/>
              </a:rPr>
              <a:t>demo</a:t>
            </a:r>
            <a:endParaRPr lang="zh-CN" altLang="en-US" sz="3200" kern="0" dirty="0">
              <a:solidFill>
                <a:srgbClr val="FF0000"/>
              </a:solidFill>
              <a:ea typeface="MS PGothic" charset="-128"/>
            </a:endParaRPr>
          </a:p>
          <a:p>
            <a:pPr>
              <a:defRPr/>
            </a:pPr>
            <a:endParaRPr lang="zh-CN" altLang="en-US" sz="3200" kern="0" dirty="0">
              <a:ea typeface="MS PGothic" charset="-128"/>
            </a:endParaRPr>
          </a:p>
          <a:p>
            <a:pPr>
              <a:defRPr/>
            </a:pPr>
            <a:endParaRPr lang="zh-CN" altLang="en-US" sz="3200" kern="0" dirty="0">
              <a:ea typeface="MS PGothic" charset="-128"/>
            </a:endParaRPr>
          </a:p>
          <a:p>
            <a:pPr>
              <a:defRPr/>
            </a:pPr>
            <a:r>
              <a:rPr lang="en-US" altLang="zh-CN" sz="3200" kern="0" dirty="0">
                <a:ea typeface="MS PGothic" charset="-128"/>
              </a:rPr>
              <a:t>What is the first action you take to operate a computer to perform a certain task, e.g. to play a video?</a:t>
            </a:r>
          </a:p>
          <a:p>
            <a:pPr marL="0" indent="0">
              <a:buNone/>
              <a:defRPr/>
            </a:pPr>
            <a:endParaRPr lang="en-US" altLang="zh-CN" sz="3200" kern="0" dirty="0">
              <a:ea typeface="MS PGothic"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20763" y="166688"/>
            <a:ext cx="76660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Interrupt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57" y="1056409"/>
            <a:ext cx="6705600" cy="20193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38" y="4087438"/>
            <a:ext cx="8558212" cy="2089150"/>
          </a:xfrm>
          <a:prstGeom prst="rect">
            <a:avLst/>
          </a:prstGeom>
        </p:spPr>
      </p:pic>
      <p:cxnSp>
        <p:nvCxnSpPr>
          <p:cNvPr id="7" name="直接箭头连接符 6">
            <a:extLst>
              <a:ext uri="{FF2B5EF4-FFF2-40B4-BE49-F238E27FC236}">
                <a16:creationId xmlns:a16="http://schemas.microsoft.com/office/drawing/2014/main" id="{17235DFD-15EA-4670-9DF8-0CC9AB3E71A3}"/>
              </a:ext>
            </a:extLst>
          </p:cNvPr>
          <p:cNvCxnSpPr/>
          <p:nvPr/>
        </p:nvCxnSpPr>
        <p:spPr bwMode="auto">
          <a:xfrm>
            <a:off x="4572000" y="3075709"/>
            <a:ext cx="0" cy="82018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idx="4294967295"/>
          </p:nvPr>
        </p:nvSpPr>
        <p:spPr>
          <a:xfrm>
            <a:off x="895350" y="166688"/>
            <a:ext cx="7791450" cy="576262"/>
          </a:xfrm>
        </p:spPr>
        <p:txBody>
          <a:bodyPr/>
          <a:lstStyle/>
          <a:p>
            <a:pPr eaLnBrk="1" hangingPunct="1"/>
            <a:r>
              <a:rPr lang="en-US" altLang="zh-CN">
                <a:ea typeface="MS PGothic" charset="-128"/>
              </a:rPr>
              <a:t>Interrupt</a:t>
            </a:r>
            <a:r>
              <a:rPr lang="zh-CN" altLang="en-US">
                <a:ea typeface="MS PGothic" charset="-128"/>
              </a:rPr>
              <a:t> </a:t>
            </a:r>
            <a:r>
              <a:rPr lang="en-US" altLang="zh-CN">
                <a:ea typeface="MS PGothic" charset="-128"/>
              </a:rPr>
              <a:t>driven</a:t>
            </a:r>
          </a:p>
        </p:txBody>
      </p:sp>
      <p:sp>
        <p:nvSpPr>
          <p:cNvPr id="70658" name="Rectangle 3"/>
          <p:cNvSpPr>
            <a:spLocks noGrp="1" noChangeArrowheads="1"/>
          </p:cNvSpPr>
          <p:nvPr>
            <p:ph type="body" idx="4294967295"/>
          </p:nvPr>
        </p:nvSpPr>
        <p:spPr>
          <a:xfrm>
            <a:off x="838200" y="1154113"/>
            <a:ext cx="6886575" cy="4938712"/>
          </a:xfrm>
        </p:spPr>
        <p:txBody>
          <a:bodyPr/>
          <a:lstStyle/>
          <a:p>
            <a:pPr>
              <a:lnSpc>
                <a:spcPct val="90000"/>
              </a:lnSpc>
            </a:pPr>
            <a:r>
              <a:rPr lang="en-US" altLang="zh-CN" b="1">
                <a:solidFill>
                  <a:srgbClr val="3366FF"/>
                </a:solidFill>
                <a:ea typeface="MS PGothic" charset="-128"/>
              </a:rPr>
              <a:t>Interrupt driven </a:t>
            </a:r>
            <a:r>
              <a:rPr lang="en-US" altLang="zh-CN">
                <a:ea typeface="MS PGothic" charset="-128"/>
              </a:rPr>
              <a:t>(hardware and software)</a:t>
            </a:r>
          </a:p>
          <a:p>
            <a:pPr lvl="1">
              <a:lnSpc>
                <a:spcPct val="90000"/>
              </a:lnSpc>
            </a:pPr>
            <a:r>
              <a:rPr lang="en-US" altLang="zh-CN">
                <a:ea typeface="MS PGothic" charset="-128"/>
              </a:rPr>
              <a:t>Hardware interrupt by one of the devices </a:t>
            </a:r>
          </a:p>
          <a:p>
            <a:pPr lvl="1">
              <a:lnSpc>
                <a:spcPct val="90000"/>
              </a:lnSpc>
            </a:pPr>
            <a:r>
              <a:rPr lang="en-US" altLang="zh-CN">
                <a:ea typeface="MS PGothic" charset="-128"/>
              </a:rPr>
              <a:t>Software interrupt (</a:t>
            </a:r>
            <a:r>
              <a:rPr lang="en-US" altLang="zh-CN" b="1">
                <a:solidFill>
                  <a:srgbClr val="3366FF"/>
                </a:solidFill>
                <a:ea typeface="MS PGothic" charset="-128"/>
              </a:rPr>
              <a:t>exception </a:t>
            </a:r>
            <a:r>
              <a:rPr lang="en-US" altLang="zh-CN">
                <a:ea typeface="MS PGothic" charset="-128"/>
              </a:rPr>
              <a:t>or </a:t>
            </a:r>
            <a:r>
              <a:rPr lang="en-US" altLang="zh-CN" b="1">
                <a:solidFill>
                  <a:srgbClr val="3366FF"/>
                </a:solidFill>
                <a:ea typeface="MS PGothic" charset="-128"/>
              </a:rPr>
              <a:t>trap):</a:t>
            </a:r>
          </a:p>
          <a:p>
            <a:pPr lvl="2">
              <a:lnSpc>
                <a:spcPct val="90000"/>
              </a:lnSpc>
            </a:pPr>
            <a:r>
              <a:rPr lang="en-US" altLang="zh-CN">
                <a:ea typeface="MS PGothic" charset="-128"/>
              </a:rPr>
              <a:t>Software error (e.g., division by zero)</a:t>
            </a:r>
            <a:endParaRPr lang="en-US" altLang="zh-CN" b="1">
              <a:solidFill>
                <a:srgbClr val="3366FF"/>
              </a:solidFill>
              <a:ea typeface="MS PGothic" charset="-128"/>
            </a:endParaRPr>
          </a:p>
          <a:p>
            <a:pPr lvl="2">
              <a:lnSpc>
                <a:spcPct val="90000"/>
              </a:lnSpc>
            </a:pPr>
            <a:r>
              <a:rPr lang="en-US" altLang="zh-CN">
                <a:ea typeface="MS PGothic" charset="-128"/>
              </a:rPr>
              <a:t>Request for operating system service</a:t>
            </a:r>
          </a:p>
          <a:p>
            <a:pPr lvl="2">
              <a:lnSpc>
                <a:spcPct val="90000"/>
              </a:lnSpc>
            </a:pPr>
            <a:r>
              <a:rPr lang="en-US" altLang="zh-CN">
                <a:ea typeface="MS PGothic" charset="-128"/>
              </a:rPr>
              <a:t>Other process problems include infinite loop, processes modifying each other or the operating system</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3673833"/>
            <a:ext cx="8591550" cy="2271398"/>
          </a:xfrm>
          <a:prstGeom prst="rect">
            <a:avLst/>
          </a:prstGeom>
        </p:spPr>
      </p:pic>
    </p:spTree>
    <p:extLst>
      <p:ext uri="{BB962C8B-B14F-4D97-AF65-F5344CB8AC3E}">
        <p14:creationId xmlns:p14="http://schemas.microsoft.com/office/powerpoint/2010/main" val="46347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844550" y="120650"/>
            <a:ext cx="8229600" cy="576263"/>
          </a:xfrm>
        </p:spPr>
        <p:txBody>
          <a:bodyPr/>
          <a:lstStyle/>
          <a:p>
            <a:pPr eaLnBrk="1" hangingPunct="1"/>
            <a:r>
              <a:rPr lang="en-US" altLang="zh-CN" sz="2800" dirty="0">
                <a:ea typeface="MS PGothic" charset="-128"/>
              </a:rPr>
              <a:t>Four Components of a Computer System</a:t>
            </a:r>
          </a:p>
        </p:txBody>
      </p:sp>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520" y="1118235"/>
            <a:ext cx="6645275"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a:xfrm>
            <a:off x="1063625" y="-95250"/>
            <a:ext cx="7772400" cy="844550"/>
          </a:xfrm>
        </p:spPr>
        <p:txBody>
          <a:bodyPr/>
          <a:lstStyle/>
          <a:p>
            <a:pPr eaLnBrk="1" hangingPunct="1"/>
            <a:r>
              <a:rPr lang="en-US" altLang="zh-CN">
                <a:ea typeface="MS PGothic" charset="-128"/>
              </a:rPr>
              <a:t>Interrupt Processing</a:t>
            </a:r>
          </a:p>
        </p:txBody>
      </p:sp>
      <p:pic>
        <p:nvPicPr>
          <p:cNvPr id="6451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054100"/>
            <a:ext cx="82407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0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63625" y="-952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Interrupt Vector</a:t>
            </a:r>
          </a:p>
        </p:txBody>
      </p:sp>
      <p:graphicFrame>
        <p:nvGraphicFramePr>
          <p:cNvPr id="4" name="表格 3"/>
          <p:cNvGraphicFramePr>
            <a:graphicFrameLocks noGrp="1"/>
          </p:cNvGraphicFramePr>
          <p:nvPr/>
        </p:nvGraphicFramePr>
        <p:xfrm>
          <a:off x="1063625" y="3302000"/>
          <a:ext cx="6096000" cy="639786"/>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304800">
                  <a:extLst>
                    <a:ext uri="{9D8B030D-6E8A-4147-A177-3AD203B41FA5}">
                      <a16:colId xmlns:a16="http://schemas.microsoft.com/office/drawing/2014/main" val="20008"/>
                    </a:ext>
                  </a:extLst>
                </a:gridCol>
                <a:gridCol w="304800">
                  <a:extLst>
                    <a:ext uri="{9D8B030D-6E8A-4147-A177-3AD203B41FA5}">
                      <a16:colId xmlns:a16="http://schemas.microsoft.com/office/drawing/2014/main" val="20009"/>
                    </a:ext>
                  </a:extLst>
                </a:gridCol>
                <a:gridCol w="304800">
                  <a:extLst>
                    <a:ext uri="{9D8B030D-6E8A-4147-A177-3AD203B41FA5}">
                      <a16:colId xmlns:a16="http://schemas.microsoft.com/office/drawing/2014/main" val="20010"/>
                    </a:ext>
                  </a:extLst>
                </a:gridCol>
                <a:gridCol w="3048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304800">
                  <a:extLst>
                    <a:ext uri="{9D8B030D-6E8A-4147-A177-3AD203B41FA5}">
                      <a16:colId xmlns:a16="http://schemas.microsoft.com/office/drawing/2014/main" val="20014"/>
                    </a:ext>
                  </a:extLst>
                </a:gridCol>
                <a:gridCol w="304800">
                  <a:extLst>
                    <a:ext uri="{9D8B030D-6E8A-4147-A177-3AD203B41FA5}">
                      <a16:colId xmlns:a16="http://schemas.microsoft.com/office/drawing/2014/main" val="20015"/>
                    </a:ext>
                  </a:extLst>
                </a:gridCol>
                <a:gridCol w="304800">
                  <a:extLst>
                    <a:ext uri="{9D8B030D-6E8A-4147-A177-3AD203B41FA5}">
                      <a16:colId xmlns:a16="http://schemas.microsoft.com/office/drawing/2014/main" val="20016"/>
                    </a:ext>
                  </a:extLst>
                </a:gridCol>
                <a:gridCol w="304800">
                  <a:extLst>
                    <a:ext uri="{9D8B030D-6E8A-4147-A177-3AD203B41FA5}">
                      <a16:colId xmlns:a16="http://schemas.microsoft.com/office/drawing/2014/main" val="20017"/>
                    </a:ext>
                  </a:extLst>
                </a:gridCol>
                <a:gridCol w="304800">
                  <a:extLst>
                    <a:ext uri="{9D8B030D-6E8A-4147-A177-3AD203B41FA5}">
                      <a16:colId xmlns:a16="http://schemas.microsoft.com/office/drawing/2014/main" val="20018"/>
                    </a:ext>
                  </a:extLst>
                </a:gridCol>
                <a:gridCol w="304800">
                  <a:extLst>
                    <a:ext uri="{9D8B030D-6E8A-4147-A177-3AD203B41FA5}">
                      <a16:colId xmlns:a16="http://schemas.microsoft.com/office/drawing/2014/main" val="20019"/>
                    </a:ext>
                  </a:extLst>
                </a:gridCol>
              </a:tblGrid>
              <a:tr h="639763">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rgbClr val="0070C0"/>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chemeClr val="accent1">
                            <a:lumMod val="20000"/>
                            <a:lumOff val="80000"/>
                          </a:schemeClr>
                        </a:solidFill>
                      </a:endParaRPr>
                    </a:p>
                  </a:txBody>
                  <a:tcPr marT="45573" marB="45573">
                    <a:solidFill>
                      <a:schemeClr val="accent5"/>
                    </a:solidFill>
                  </a:tcPr>
                </a:tc>
                <a:tc>
                  <a:txBody>
                    <a:bodyPr/>
                    <a:lstStyle/>
                    <a:p>
                      <a:endParaRPr lang="zh-CN" altLang="en-US" sz="1800" dirty="0">
                        <a:solidFill>
                          <a:srgbClr val="7030A0"/>
                        </a:solidFill>
                      </a:endParaRPr>
                    </a:p>
                  </a:txBody>
                  <a:tcPr marT="45573" marB="45573">
                    <a:solidFill>
                      <a:srgbClr val="7030A0"/>
                    </a:solidFill>
                  </a:tcPr>
                </a:tc>
                <a:tc>
                  <a:txBody>
                    <a:bodyPr/>
                    <a:lstStyle/>
                    <a:p>
                      <a:endParaRPr lang="zh-CN" altLang="en-US" sz="1800" dirty="0">
                        <a:solidFill>
                          <a:srgbClr val="7030A0"/>
                        </a:solidFill>
                      </a:endParaRPr>
                    </a:p>
                  </a:txBody>
                  <a:tcPr marT="45573" marB="45573">
                    <a:solidFill>
                      <a:srgbClr val="7030A0"/>
                    </a:solidFill>
                  </a:tcPr>
                </a:tc>
                <a:tc>
                  <a:txBody>
                    <a:bodyPr/>
                    <a:lstStyle/>
                    <a:p>
                      <a:endParaRPr lang="zh-CN" altLang="en-US" sz="1800" dirty="0">
                        <a:solidFill>
                          <a:srgbClr val="7030A0"/>
                        </a:solidFill>
                      </a:endParaRPr>
                    </a:p>
                  </a:txBody>
                  <a:tcPr marT="45573" marB="45573">
                    <a:solidFill>
                      <a:srgbClr val="7030A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sz="1800" dirty="0">
                        <a:solidFill>
                          <a:schemeClr val="accent1">
                            <a:lumMod val="20000"/>
                            <a:lumOff val="80000"/>
                          </a:schemeClr>
                        </a:solidFill>
                      </a:endParaRPr>
                    </a:p>
                    <a:p>
                      <a:endParaRPr lang="zh-CN" altLang="en-US" sz="1800" dirty="0">
                        <a:solidFill>
                          <a:schemeClr val="accent1">
                            <a:lumMod val="20000"/>
                            <a:lumOff val="80000"/>
                          </a:schemeClr>
                        </a:solidFill>
                      </a:endParaRPr>
                    </a:p>
                  </a:txBody>
                  <a:tcPr marT="45573" marB="45573">
                    <a:solidFill>
                      <a:schemeClr val="accent5"/>
                    </a:solidFill>
                  </a:tcPr>
                </a:tc>
                <a:extLst>
                  <a:ext uri="{0D108BD9-81ED-4DB2-BD59-A6C34878D82A}">
                    <a16:rowId xmlns:a16="http://schemas.microsoft.com/office/drawing/2014/main" val="10000"/>
                  </a:ext>
                </a:extLst>
              </a:tr>
            </a:tbl>
          </a:graphicData>
        </a:graphic>
      </p:graphicFrame>
      <p:sp>
        <p:nvSpPr>
          <p:cNvPr id="7" name="手杖形箭头 6"/>
          <p:cNvSpPr/>
          <p:nvPr/>
        </p:nvSpPr>
        <p:spPr bwMode="auto">
          <a:xfrm>
            <a:off x="2044700" y="2768600"/>
            <a:ext cx="4178300" cy="533400"/>
          </a:xfrm>
          <a:prstGeom prst="uturnArrow">
            <a:avLst>
              <a:gd name="adj1" fmla="val 25000"/>
              <a:gd name="adj2" fmla="val 25000"/>
              <a:gd name="adj3" fmla="val 27381"/>
              <a:gd name="adj4" fmla="val 43750"/>
              <a:gd name="adj5" fmla="val 75000"/>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a:defRPr/>
            </a:pPr>
            <a:endParaRPr lang="zh-CN" altLang="en-US"/>
          </a:p>
        </p:txBody>
      </p:sp>
      <p:sp>
        <p:nvSpPr>
          <p:cNvPr id="66607" name="文本框 7"/>
          <p:cNvSpPr txBox="1">
            <a:spLocks noChangeArrowheads="1"/>
          </p:cNvSpPr>
          <p:nvPr/>
        </p:nvSpPr>
        <p:spPr bwMode="auto">
          <a:xfrm>
            <a:off x="1181100" y="4106863"/>
            <a:ext cx="327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dirty="0">
                <a:latin typeface="Verdana" charset="0"/>
              </a:rPr>
              <a:t>Interrupt vector table</a:t>
            </a:r>
            <a:endParaRPr lang="zh-CN" altLang="en-US" dirty="0">
              <a:latin typeface="Verdana" charset="0"/>
            </a:endParaRPr>
          </a:p>
          <a:p>
            <a:pPr>
              <a:spcBef>
                <a:spcPct val="0"/>
              </a:spcBef>
              <a:buClrTx/>
              <a:buSzTx/>
              <a:buFontTx/>
              <a:buNone/>
            </a:pPr>
            <a:r>
              <a:rPr lang="en-US" altLang="zh-CN" dirty="0">
                <a:latin typeface="Verdana" charset="0"/>
              </a:rPr>
              <a:t>Interrupt</a:t>
            </a:r>
            <a:r>
              <a:rPr lang="zh-CN" altLang="en-US" dirty="0">
                <a:latin typeface="Verdana" charset="0"/>
              </a:rPr>
              <a:t> </a:t>
            </a:r>
            <a:r>
              <a:rPr lang="en-US" altLang="zh-CN" dirty="0">
                <a:latin typeface="Verdana" charset="0"/>
              </a:rPr>
              <a:t>descriptor</a:t>
            </a:r>
            <a:r>
              <a:rPr lang="zh-CN" altLang="en-US" dirty="0">
                <a:latin typeface="Verdana" charset="0"/>
              </a:rPr>
              <a:t> </a:t>
            </a:r>
            <a:r>
              <a:rPr lang="en-US" altLang="zh-CN" dirty="0">
                <a:latin typeface="Verdana" charset="0"/>
              </a:rPr>
              <a:t>table</a:t>
            </a:r>
            <a:endParaRPr lang="zh-CN" altLang="en-US" dirty="0">
              <a:latin typeface="Verdana" charset="0"/>
            </a:endParaRPr>
          </a:p>
        </p:txBody>
      </p:sp>
      <p:sp>
        <p:nvSpPr>
          <p:cNvPr id="66608" name="文本框 8"/>
          <p:cNvSpPr txBox="1">
            <a:spLocks noChangeArrowheads="1"/>
          </p:cNvSpPr>
          <p:nvPr/>
        </p:nvSpPr>
        <p:spPr bwMode="auto">
          <a:xfrm>
            <a:off x="5715000" y="4057650"/>
            <a:ext cx="3121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a:latin typeface="Verdana" charset="0"/>
              </a:rPr>
              <a:t>Interrupt service routine</a:t>
            </a:r>
            <a:endParaRPr lang="zh-CN" altLang="en-US">
              <a:latin typeface="Verdana" charset="0"/>
            </a:endParaRPr>
          </a:p>
        </p:txBody>
      </p:sp>
    </p:spTree>
    <p:extLst>
      <p:ext uri="{BB962C8B-B14F-4D97-AF65-F5344CB8AC3E}">
        <p14:creationId xmlns:p14="http://schemas.microsoft.com/office/powerpoint/2010/main" val="1739927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793" y="908050"/>
            <a:ext cx="5326063" cy="566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1063625" y="-952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Context Save</a:t>
            </a:r>
          </a:p>
        </p:txBody>
      </p:sp>
    </p:spTree>
    <p:extLst>
      <p:ext uri="{BB962C8B-B14F-4D97-AF65-F5344CB8AC3E}">
        <p14:creationId xmlns:p14="http://schemas.microsoft.com/office/powerpoint/2010/main" val="3416471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6017C0-5A57-463D-A669-7C2B048D8F38}"/>
              </a:ext>
            </a:extLst>
          </p:cNvPr>
          <p:cNvSpPr txBox="1"/>
          <p:nvPr/>
        </p:nvSpPr>
        <p:spPr>
          <a:xfrm>
            <a:off x="1791586" y="3059668"/>
            <a:ext cx="5640572" cy="769441"/>
          </a:xfrm>
          <a:prstGeom prst="rect">
            <a:avLst/>
          </a:prstGeom>
          <a:noFill/>
        </p:spPr>
        <p:txBody>
          <a:bodyPr wrap="square" rtlCol="0">
            <a:spAutoFit/>
          </a:bodyPr>
          <a:lstStyle/>
          <a:p>
            <a:pPr algn="ctr"/>
            <a:r>
              <a:rPr lang="en-US" altLang="zh-CN" sz="4400" dirty="0"/>
              <a:t>Functionality of OS</a:t>
            </a:r>
            <a:endParaRPr lang="zh-CN" altLang="en-US" sz="4400" dirty="0"/>
          </a:p>
        </p:txBody>
      </p:sp>
    </p:spTree>
    <p:extLst>
      <p:ext uri="{BB962C8B-B14F-4D97-AF65-F5344CB8AC3E}">
        <p14:creationId xmlns:p14="http://schemas.microsoft.com/office/powerpoint/2010/main" val="3423662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idx="4294967295"/>
          </p:nvPr>
        </p:nvSpPr>
        <p:spPr>
          <a:xfrm>
            <a:off x="713581" y="185737"/>
            <a:ext cx="7645400" cy="576263"/>
          </a:xfrm>
        </p:spPr>
        <p:txBody>
          <a:bodyPr/>
          <a:lstStyle/>
          <a:p>
            <a:pPr eaLnBrk="1" hangingPunct="1"/>
            <a:r>
              <a:rPr lang="en-US" altLang="zh-CN">
                <a:ea typeface="MS PGothic" charset="-128"/>
              </a:rPr>
              <a:t>Hello World</a:t>
            </a:r>
          </a:p>
        </p:txBody>
      </p:sp>
      <p:pic>
        <p:nvPicPr>
          <p:cNvPr id="8601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263" y="2019300"/>
            <a:ext cx="7603965"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31DE86A-1BA7-47D9-A7D8-82FB82A601C4}"/>
              </a:ext>
            </a:extLst>
          </p:cNvPr>
          <p:cNvSpPr/>
          <p:nvPr/>
        </p:nvSpPr>
        <p:spPr bwMode="auto">
          <a:xfrm>
            <a:off x="1042988" y="5100637"/>
            <a:ext cx="6486525" cy="4333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62920730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90562" y="225426"/>
            <a:ext cx="7597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kern="0" dirty="0">
                <a:ea typeface="MS PGothic" charset="-128"/>
              </a:rPr>
              <a:t>Functionality of OS</a:t>
            </a:r>
          </a:p>
        </p:txBody>
      </p:sp>
      <p:sp>
        <p:nvSpPr>
          <p:cNvPr id="3" name="Rectangle 3"/>
          <p:cNvSpPr txBox="1">
            <a:spLocks noChangeArrowheads="1"/>
          </p:cNvSpPr>
          <p:nvPr/>
        </p:nvSpPr>
        <p:spPr bwMode="auto">
          <a:xfrm>
            <a:off x="890588" y="709613"/>
            <a:ext cx="719772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itchFamily="34" charset="-128"/>
                <a:cs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MS PGothic" pitchFamily="34" charset="-128"/>
                <a:cs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defRPr/>
            </a:pPr>
            <a:endParaRPr lang="en-US" altLang="zh-CN" kern="0" dirty="0">
              <a:ea typeface="MS PGothic" charset="-128"/>
            </a:endParaRPr>
          </a:p>
          <a:p>
            <a:pPr>
              <a:lnSpc>
                <a:spcPct val="90000"/>
              </a:lnSpc>
              <a:defRPr/>
            </a:pPr>
            <a:r>
              <a:rPr lang="en-US" altLang="zh-CN" sz="2800" kern="0" dirty="0">
                <a:ea typeface="MS PGothic" charset="-128"/>
              </a:rPr>
              <a:t>Windows</a:t>
            </a:r>
            <a:r>
              <a:rPr lang="zh-CN" altLang="en-US" sz="2800" kern="0" dirty="0">
                <a:ea typeface="MS PGothic" charset="-128"/>
              </a:rPr>
              <a:t> </a:t>
            </a:r>
            <a:r>
              <a:rPr lang="en-US" altLang="zh-CN" sz="2800" kern="0" dirty="0">
                <a:ea typeface="MS PGothic" charset="-128"/>
              </a:rPr>
              <a:t>11</a:t>
            </a:r>
            <a:endParaRPr lang="zh-CN" altLang="en-US" sz="2800" kern="0" dirty="0">
              <a:ea typeface="MS PGothic" charset="-128"/>
            </a:endParaRPr>
          </a:p>
        </p:txBody>
      </p:sp>
      <p:pic>
        <p:nvPicPr>
          <p:cNvPr id="4" name="图片 3">
            <a:extLst>
              <a:ext uri="{FF2B5EF4-FFF2-40B4-BE49-F238E27FC236}">
                <a16:creationId xmlns:a16="http://schemas.microsoft.com/office/drawing/2014/main" id="{EAC5CE69-62BA-438F-99F6-DA024EB0613F}"/>
              </a:ext>
            </a:extLst>
          </p:cNvPr>
          <p:cNvPicPr>
            <a:picLocks noChangeAspect="1"/>
          </p:cNvPicPr>
          <p:nvPr/>
        </p:nvPicPr>
        <p:blipFill>
          <a:blip r:embed="rId3"/>
          <a:stretch>
            <a:fillRect/>
          </a:stretch>
        </p:blipFill>
        <p:spPr>
          <a:xfrm>
            <a:off x="0" y="1918996"/>
            <a:ext cx="9144000" cy="4391608"/>
          </a:xfrm>
          <a:prstGeom prst="rect">
            <a:avLst/>
          </a:prstGeom>
        </p:spPr>
      </p:pic>
      <p:sp>
        <p:nvSpPr>
          <p:cNvPr id="72708" name="文本框 4"/>
          <p:cNvSpPr txBox="1">
            <a:spLocks noChangeArrowheads="1"/>
          </p:cNvSpPr>
          <p:nvPr/>
        </p:nvSpPr>
        <p:spPr bwMode="auto">
          <a:xfrm>
            <a:off x="5859463" y="5642451"/>
            <a:ext cx="222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0"/>
              </a:spcBef>
              <a:buClrTx/>
              <a:buSzTx/>
              <a:buFontTx/>
              <a:buNone/>
            </a:pPr>
            <a:r>
              <a:rPr lang="en-US" altLang="zh-CN" b="1" dirty="0">
                <a:solidFill>
                  <a:srgbClr val="FF0000"/>
                </a:solidFill>
                <a:latin typeface="Verdana" charset="0"/>
              </a:rPr>
              <a:t>Demonstration</a:t>
            </a:r>
            <a:endParaRPr lang="zh-CN" altLang="en-US" b="1" dirty="0">
              <a:solidFill>
                <a:srgbClr val="FF0000"/>
              </a:solidFill>
              <a:latin typeface="Verdana"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a:xfrm>
            <a:off x="1089025" y="198438"/>
            <a:ext cx="7597775" cy="576262"/>
          </a:xfrm>
        </p:spPr>
        <p:txBody>
          <a:bodyPr/>
          <a:lstStyle/>
          <a:p>
            <a:pPr eaLnBrk="1" hangingPunct="1"/>
            <a:r>
              <a:rPr lang="en-US" altLang="zh-CN">
                <a:ea typeface="MS PGothic" charset="-128"/>
              </a:rPr>
              <a:t>Process Management</a:t>
            </a:r>
          </a:p>
        </p:txBody>
      </p:sp>
      <p:sp>
        <p:nvSpPr>
          <p:cNvPr id="73730" name="Rectangle 3"/>
          <p:cNvSpPr>
            <a:spLocks noGrp="1" noChangeArrowheads="1"/>
          </p:cNvSpPr>
          <p:nvPr>
            <p:ph type="body" idx="4294967295"/>
          </p:nvPr>
        </p:nvSpPr>
        <p:spPr>
          <a:xfrm>
            <a:off x="890588" y="809625"/>
            <a:ext cx="7197725" cy="5105400"/>
          </a:xfrm>
        </p:spPr>
        <p:txBody>
          <a:bodyPr/>
          <a:lstStyle/>
          <a:p>
            <a:pPr>
              <a:lnSpc>
                <a:spcPct val="90000"/>
              </a:lnSpc>
            </a:pPr>
            <a:endParaRPr lang="en-US" altLang="zh-CN" dirty="0">
              <a:ea typeface="MS PGothic" charset="-128"/>
            </a:endParaRPr>
          </a:p>
          <a:p>
            <a:pPr>
              <a:lnSpc>
                <a:spcPct val="90000"/>
              </a:lnSpc>
            </a:pPr>
            <a:r>
              <a:rPr lang="en-US" altLang="zh-CN" dirty="0">
                <a:ea typeface="MS PGothic" charset="-128"/>
              </a:rPr>
              <a:t>A process is a program in execution. It is a unit of work within the system. Program is a </a:t>
            </a:r>
            <a:r>
              <a:rPr lang="en-US" altLang="zh-CN" b="1" i="1" dirty="0">
                <a:ea typeface="MS PGothic" charset="-128"/>
              </a:rPr>
              <a:t>passive entity</a:t>
            </a:r>
            <a:r>
              <a:rPr lang="en-US" altLang="zh-CN" dirty="0">
                <a:ea typeface="MS PGothic" charset="-128"/>
              </a:rPr>
              <a:t>, process is </a:t>
            </a:r>
            <a:r>
              <a:rPr lang="en-US" altLang="zh-CN" dirty="0">
                <a:solidFill>
                  <a:srgbClr val="000000"/>
                </a:solidFill>
                <a:ea typeface="MS PGothic" charset="-128"/>
              </a:rPr>
              <a:t>an </a:t>
            </a:r>
            <a:r>
              <a:rPr lang="en-US" altLang="zh-CN" b="1" i="1" dirty="0">
                <a:solidFill>
                  <a:srgbClr val="000000"/>
                </a:solidFill>
                <a:ea typeface="MS PGothic" charset="-128"/>
              </a:rPr>
              <a:t>active entity</a:t>
            </a:r>
            <a:r>
              <a:rPr lang="en-US" altLang="zh-CN" dirty="0">
                <a:ea typeface="MS PGothic" charset="-128"/>
              </a:rPr>
              <a:t>.</a:t>
            </a:r>
          </a:p>
          <a:p>
            <a:pPr>
              <a:lnSpc>
                <a:spcPct val="90000"/>
              </a:lnSpc>
            </a:pPr>
            <a:r>
              <a:rPr lang="en-US" altLang="zh-CN" dirty="0">
                <a:ea typeface="MS PGothic" charset="-128"/>
              </a:rPr>
              <a:t>Process needs resources to accomplish its task</a:t>
            </a:r>
          </a:p>
          <a:p>
            <a:pPr lvl="1">
              <a:lnSpc>
                <a:spcPct val="90000"/>
              </a:lnSpc>
            </a:pPr>
            <a:r>
              <a:rPr lang="en-US" altLang="zh-CN" dirty="0">
                <a:ea typeface="MS PGothic" charset="-128"/>
              </a:rPr>
              <a:t>CPU, memory, I/O, files</a:t>
            </a:r>
          </a:p>
          <a:p>
            <a:pPr lvl="1">
              <a:lnSpc>
                <a:spcPct val="90000"/>
              </a:lnSpc>
            </a:pPr>
            <a:r>
              <a:rPr lang="en-US" altLang="zh-CN" dirty="0">
                <a:ea typeface="MS PGothic" charset="-128"/>
              </a:rPr>
              <a:t>Initialization data</a:t>
            </a:r>
          </a:p>
          <a:p>
            <a:pPr>
              <a:lnSpc>
                <a:spcPct val="90000"/>
              </a:lnSpc>
            </a:pPr>
            <a:r>
              <a:rPr lang="en-US" altLang="zh-CN" dirty="0">
                <a:ea typeface="MS PGothic" charset="-128"/>
              </a:rPr>
              <a:t>Process termination requires reclaim of any reusable resources</a:t>
            </a:r>
          </a:p>
          <a:p>
            <a:pPr>
              <a:lnSpc>
                <a:spcPct val="90000"/>
              </a:lnSpc>
            </a:pPr>
            <a:r>
              <a:rPr lang="en-US" altLang="zh-CN" dirty="0">
                <a:ea typeface="MS PGothic" charset="-128"/>
              </a:rPr>
              <a:t>Single-threaded process has one </a:t>
            </a:r>
            <a:r>
              <a:rPr lang="en-US" altLang="zh-CN" b="1" dirty="0">
                <a:solidFill>
                  <a:srgbClr val="3366FF"/>
                </a:solidFill>
                <a:ea typeface="MS PGothic" charset="-128"/>
              </a:rPr>
              <a:t>program counter</a:t>
            </a:r>
            <a:r>
              <a:rPr lang="en-US" altLang="zh-CN" sz="2000" b="1" dirty="0">
                <a:solidFill>
                  <a:srgbClr val="3366FF"/>
                </a:solidFill>
                <a:ea typeface="MS PGothic" charset="-128"/>
              </a:rPr>
              <a:t> </a:t>
            </a:r>
            <a:r>
              <a:rPr lang="en-US" altLang="zh-CN" dirty="0">
                <a:ea typeface="MS PGothic" charset="-128"/>
              </a:rPr>
              <a:t>specifying location of next instruction to execute</a:t>
            </a:r>
          </a:p>
          <a:p>
            <a:pPr lvl="1">
              <a:lnSpc>
                <a:spcPct val="90000"/>
              </a:lnSpc>
            </a:pPr>
            <a:r>
              <a:rPr lang="en-US" altLang="zh-CN" dirty="0">
                <a:ea typeface="MS PGothic" charset="-128"/>
              </a:rPr>
              <a:t>Process executes instructions sequentially, one at a time, until completion</a:t>
            </a:r>
          </a:p>
          <a:p>
            <a:pPr>
              <a:lnSpc>
                <a:spcPct val="90000"/>
              </a:lnSpc>
            </a:pPr>
            <a:r>
              <a:rPr lang="en-US" altLang="zh-CN" dirty="0">
                <a:ea typeface="MS PGothic" charset="-128"/>
              </a:rPr>
              <a:t>Multi-threaded process has one program counter per thread</a:t>
            </a:r>
          </a:p>
          <a:p>
            <a:pPr>
              <a:lnSpc>
                <a:spcPct val="90000"/>
              </a:lnSpc>
            </a:pPr>
            <a:r>
              <a:rPr lang="en-US" altLang="zh-CN" dirty="0">
                <a:ea typeface="MS PGothic" charset="-128"/>
              </a:rPr>
              <a:t>Typically system has many processes, some user, some operating system running concurrently on one or more CPUs</a:t>
            </a:r>
          </a:p>
          <a:p>
            <a:pPr lvl="1">
              <a:lnSpc>
                <a:spcPct val="90000"/>
              </a:lnSpc>
            </a:pPr>
            <a:r>
              <a:rPr lang="en-US" altLang="zh-CN" dirty="0">
                <a:ea typeface="MS PGothic" charset="-128"/>
              </a:rPr>
              <a:t>Concurrency by multiplexing the CPUs among the processes / threads</a:t>
            </a:r>
          </a:p>
          <a:p>
            <a:pPr>
              <a:lnSpc>
                <a:spcPct val="90000"/>
              </a:lnSpc>
              <a:buFont typeface="Monotype Sorts" charset="2"/>
              <a:buNone/>
            </a:pPr>
            <a:endParaRPr lang="en-US" altLang="zh-CN" dirty="0">
              <a:ea typeface="MS PGothic"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idx="4294967295"/>
          </p:nvPr>
        </p:nvSpPr>
        <p:spPr>
          <a:xfrm>
            <a:off x="1128713" y="152400"/>
            <a:ext cx="7558087" cy="576263"/>
          </a:xfrm>
        </p:spPr>
        <p:txBody>
          <a:bodyPr/>
          <a:lstStyle/>
          <a:p>
            <a:pPr eaLnBrk="1" hangingPunct="1"/>
            <a:r>
              <a:rPr lang="en-US" altLang="zh-CN">
                <a:ea typeface="MS PGothic" charset="-128"/>
              </a:rPr>
              <a:t>Process Management Activities</a:t>
            </a:r>
          </a:p>
        </p:txBody>
      </p:sp>
      <p:sp>
        <p:nvSpPr>
          <p:cNvPr id="75778" name="Rectangle 3"/>
          <p:cNvSpPr>
            <a:spLocks noGrp="1" noChangeArrowheads="1"/>
          </p:cNvSpPr>
          <p:nvPr>
            <p:ph type="body" idx="4294967295"/>
          </p:nvPr>
        </p:nvSpPr>
        <p:spPr>
          <a:xfrm>
            <a:off x="1125538" y="1587500"/>
            <a:ext cx="7958137" cy="4035425"/>
          </a:xfrm>
        </p:spPr>
        <p:txBody>
          <a:bodyPr/>
          <a:lstStyle/>
          <a:p>
            <a:pPr>
              <a:buFont typeface="Monotype Sorts" charset="2"/>
              <a:buNone/>
            </a:pPr>
            <a:r>
              <a:rPr lang="en-US" altLang="zh-CN" dirty="0">
                <a:ea typeface="MS PGothic" charset="-128"/>
              </a:rPr>
              <a:t>     </a:t>
            </a:r>
          </a:p>
          <a:p>
            <a:r>
              <a:rPr lang="en-US" altLang="zh-CN" dirty="0">
                <a:ea typeface="MS PGothic" charset="-128"/>
              </a:rPr>
              <a:t>Creating and deleting both user and system processes</a:t>
            </a:r>
          </a:p>
          <a:p>
            <a:r>
              <a:rPr lang="en-US" altLang="zh-CN" dirty="0">
                <a:ea typeface="MS PGothic" charset="-128"/>
              </a:rPr>
              <a:t>Suspending(</a:t>
            </a:r>
            <a:r>
              <a:rPr lang="zh-CN" altLang="en-US" dirty="0">
                <a:ea typeface="MS PGothic" charset="-128"/>
              </a:rPr>
              <a:t>挂起</a:t>
            </a:r>
            <a:r>
              <a:rPr lang="en-US" altLang="zh-CN" dirty="0">
                <a:ea typeface="MS PGothic" charset="-128"/>
              </a:rPr>
              <a:t>) and resuming</a:t>
            </a:r>
            <a:r>
              <a:rPr lang="zh-CN" altLang="en-US">
                <a:ea typeface="MS PGothic" charset="-128"/>
              </a:rPr>
              <a:t>（重启）</a:t>
            </a:r>
            <a:r>
              <a:rPr lang="en-US" altLang="zh-CN" dirty="0">
                <a:ea typeface="MS PGothic" charset="-128"/>
              </a:rPr>
              <a:t> processes</a:t>
            </a:r>
          </a:p>
          <a:p>
            <a:r>
              <a:rPr lang="en-US" altLang="zh-CN" dirty="0">
                <a:ea typeface="MS PGothic" charset="-128"/>
              </a:rPr>
              <a:t>Providing mechanisms for process synchronization</a:t>
            </a:r>
          </a:p>
          <a:p>
            <a:r>
              <a:rPr lang="en-US" altLang="zh-CN" dirty="0">
                <a:ea typeface="MS PGothic" charset="-128"/>
              </a:rPr>
              <a:t>Providing mechanisms for process communication</a:t>
            </a:r>
          </a:p>
          <a:p>
            <a:r>
              <a:rPr lang="en-US" altLang="zh-CN" dirty="0">
                <a:ea typeface="MS PGothic" charset="-128"/>
              </a:rPr>
              <a:t>Providing mechanisms for deadlock handling</a:t>
            </a:r>
          </a:p>
        </p:txBody>
      </p:sp>
      <p:sp>
        <p:nvSpPr>
          <p:cNvPr id="75779" name="Text Box 4"/>
          <p:cNvSpPr txBox="1">
            <a:spLocks noChangeArrowheads="1"/>
          </p:cNvSpPr>
          <p:nvPr/>
        </p:nvSpPr>
        <p:spPr bwMode="auto">
          <a:xfrm>
            <a:off x="968952" y="1131372"/>
            <a:ext cx="7586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charset="0"/>
                <a:ea typeface="MS PGothic" charset="-128"/>
                <a:cs typeface="ＭＳ Ｐゴシック"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charset="0"/>
                <a:ea typeface="MS PGothic" charset="-128"/>
                <a:cs typeface="ＭＳ Ｐゴシック" charset="-128"/>
              </a:defRPr>
            </a:lvl2pPr>
            <a:lvl3pPr marL="1143000" indent="-228600">
              <a:spcBef>
                <a:spcPct val="35000"/>
              </a:spcBef>
              <a:buClr>
                <a:srgbClr val="009900"/>
              </a:buClr>
              <a:buSzPct val="75000"/>
              <a:buFont typeface="Webdings" charset="2"/>
              <a:buChar char="4"/>
              <a:defRPr kumimoji="1">
                <a:solidFill>
                  <a:schemeClr val="tx1"/>
                </a:solidFill>
                <a:latin typeface="Helvetica" charset="0"/>
                <a:ea typeface="MS PGothic" charset="-128"/>
                <a:cs typeface="ＭＳ Ｐゴシック" charset="-128"/>
              </a:defRPr>
            </a:lvl3pPr>
            <a:lvl4pPr marL="1600200" indent="-228600">
              <a:spcBef>
                <a:spcPct val="35000"/>
              </a:spcBef>
              <a:buClr>
                <a:schemeClr val="hlink"/>
              </a:buClr>
              <a:buSzPct val="75000"/>
              <a:buChar char="–"/>
              <a:defRPr kumimoji="1">
                <a:solidFill>
                  <a:schemeClr val="tx1"/>
                </a:solidFill>
                <a:latin typeface="Helvetica" charset="0"/>
                <a:ea typeface="MS PGothic" charset="-128"/>
                <a:cs typeface="ＭＳ Ｐゴシック" charset="-128"/>
              </a:defRPr>
            </a:lvl4pPr>
            <a:lvl5pPr marL="2057400" indent="-228600">
              <a:spcBef>
                <a:spcPct val="35000"/>
              </a:spcBef>
              <a:buClr>
                <a:srgbClr val="FF0066"/>
              </a:buClr>
              <a:buSzPct val="75000"/>
              <a:buChar char="»"/>
              <a:defRPr kumimoji="1">
                <a:solidFill>
                  <a:schemeClr val="tx1"/>
                </a:solidFill>
                <a:latin typeface="Helvetica" charset="0"/>
                <a:ea typeface="MS PGothic" charset="-128"/>
                <a:cs typeface="ＭＳ Ｐゴシック"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charset="-128"/>
                <a:cs typeface="ＭＳ Ｐゴシック" charset="-128"/>
              </a:defRPr>
            </a:lvl9pPr>
          </a:lstStyle>
          <a:p>
            <a:pPr>
              <a:spcBef>
                <a:spcPct val="50000"/>
              </a:spcBef>
              <a:buClrTx/>
              <a:buSzTx/>
              <a:buFontTx/>
              <a:buNone/>
            </a:pPr>
            <a:r>
              <a:rPr kumimoji="0" lang="en-US" altLang="zh-CN" sz="2000" dirty="0"/>
              <a:t>The operating system is responsible for the following activities in connection with process management: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idx="4294967295"/>
          </p:nvPr>
        </p:nvSpPr>
        <p:spPr>
          <a:xfrm>
            <a:off x="1090613" y="166688"/>
            <a:ext cx="7596187" cy="576262"/>
          </a:xfrm>
        </p:spPr>
        <p:txBody>
          <a:bodyPr/>
          <a:lstStyle/>
          <a:p>
            <a:pPr eaLnBrk="1" hangingPunct="1"/>
            <a:r>
              <a:rPr lang="en-US" altLang="zh-CN">
                <a:ea typeface="MS PGothic" charset="-128"/>
              </a:rPr>
              <a:t>Memory Management</a:t>
            </a:r>
          </a:p>
        </p:txBody>
      </p:sp>
      <p:sp>
        <p:nvSpPr>
          <p:cNvPr id="77826" name="Rectangle 3"/>
          <p:cNvSpPr>
            <a:spLocks noGrp="1" noChangeArrowheads="1"/>
          </p:cNvSpPr>
          <p:nvPr>
            <p:ph type="body" idx="4294967295"/>
          </p:nvPr>
        </p:nvSpPr>
        <p:spPr>
          <a:xfrm>
            <a:off x="806450" y="1233488"/>
            <a:ext cx="7107238" cy="4530725"/>
          </a:xfrm>
        </p:spPr>
        <p:txBody>
          <a:bodyPr/>
          <a:lstStyle/>
          <a:p>
            <a:r>
              <a:rPr lang="en-US" altLang="zh-CN">
                <a:ea typeface="MS PGothic" charset="-128"/>
              </a:rPr>
              <a:t>To execute a program all (or part) of the instructions must be in memory</a:t>
            </a:r>
          </a:p>
          <a:p>
            <a:r>
              <a:rPr lang="en-US" altLang="zh-CN">
                <a:ea typeface="MS PGothic" charset="-128"/>
              </a:rPr>
              <a:t>All  (or part) of the data that is needed by the program must be in memory.</a:t>
            </a:r>
            <a:endParaRPr lang="en-US" altLang="zh-CN" sz="800">
              <a:ea typeface="MS PGothic" charset="-128"/>
            </a:endParaRPr>
          </a:p>
          <a:p>
            <a:r>
              <a:rPr lang="en-US" altLang="zh-CN">
                <a:ea typeface="MS PGothic" charset="-128"/>
              </a:rPr>
              <a:t>Memory management determines what is in memory and when</a:t>
            </a:r>
          </a:p>
          <a:p>
            <a:pPr lvl="1"/>
            <a:r>
              <a:rPr lang="en-US" altLang="zh-CN">
                <a:ea typeface="MS PGothic" charset="-128"/>
              </a:rPr>
              <a:t>Optimizing CPU utilization and computer response to users</a:t>
            </a:r>
            <a:endParaRPr lang="en-US" altLang="zh-CN" sz="800">
              <a:ea typeface="MS PGothic" charset="-128"/>
            </a:endParaRPr>
          </a:p>
          <a:p>
            <a:r>
              <a:rPr lang="en-US" altLang="zh-CN">
                <a:ea typeface="MS PGothic" charset="-128"/>
              </a:rPr>
              <a:t>Memory management activities</a:t>
            </a:r>
          </a:p>
          <a:p>
            <a:pPr lvl="1"/>
            <a:r>
              <a:rPr lang="en-US" altLang="zh-CN">
                <a:ea typeface="MS PGothic" charset="-128"/>
              </a:rPr>
              <a:t>Keeping track of which parts of memory are currently being used and by whom</a:t>
            </a:r>
          </a:p>
          <a:p>
            <a:pPr lvl="1"/>
            <a:r>
              <a:rPr lang="en-US" altLang="zh-CN">
                <a:ea typeface="MS PGothic" charset="-128"/>
              </a:rPr>
              <a:t>Deciding which processes (or parts thereof) and data to move into and out of memory</a:t>
            </a:r>
          </a:p>
          <a:p>
            <a:pPr lvl="1"/>
            <a:r>
              <a:rPr lang="en-US" altLang="zh-CN">
                <a:ea typeface="MS PGothic" charset="-128"/>
              </a:rPr>
              <a:t>Allocating and deallocating memory space as needed</a:t>
            </a:r>
          </a:p>
          <a:p>
            <a:pPr lvl="1">
              <a:buFont typeface="Monotype Sorts" charset="2"/>
              <a:buNone/>
            </a:pPr>
            <a:endParaRPr lang="en-US" altLang="zh-CN">
              <a:ea typeface="MS PGothic"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a:xfrm>
            <a:off x="1128713" y="182563"/>
            <a:ext cx="7558087" cy="576262"/>
          </a:xfrm>
        </p:spPr>
        <p:txBody>
          <a:bodyPr/>
          <a:lstStyle/>
          <a:p>
            <a:pPr eaLnBrk="1" hangingPunct="1"/>
            <a:r>
              <a:rPr lang="en-US" altLang="zh-CN">
                <a:ea typeface="MS PGothic" charset="-128"/>
              </a:rPr>
              <a:t>Storage Management</a:t>
            </a:r>
          </a:p>
        </p:txBody>
      </p:sp>
      <p:sp>
        <p:nvSpPr>
          <p:cNvPr id="79874" name="Rectangle 3"/>
          <p:cNvSpPr>
            <a:spLocks noGrp="1" noChangeArrowheads="1"/>
          </p:cNvSpPr>
          <p:nvPr>
            <p:ph type="body" idx="4294967295"/>
          </p:nvPr>
        </p:nvSpPr>
        <p:spPr>
          <a:xfrm>
            <a:off x="920750" y="1104900"/>
            <a:ext cx="7434263" cy="4992688"/>
          </a:xfrm>
        </p:spPr>
        <p:txBody>
          <a:bodyPr/>
          <a:lstStyle/>
          <a:p>
            <a:pPr>
              <a:lnSpc>
                <a:spcPct val="90000"/>
              </a:lnSpc>
            </a:pPr>
            <a:r>
              <a:rPr lang="en-US" altLang="zh-CN" dirty="0">
                <a:ea typeface="MS PGothic" charset="-128"/>
              </a:rPr>
              <a:t>OS provides uniform, logical view of information storage</a:t>
            </a:r>
          </a:p>
          <a:p>
            <a:pPr lvl="1">
              <a:lnSpc>
                <a:spcPct val="90000"/>
              </a:lnSpc>
            </a:pPr>
            <a:r>
              <a:rPr lang="en-US" altLang="zh-CN" dirty="0">
                <a:ea typeface="MS PGothic" charset="-128"/>
              </a:rPr>
              <a:t>Abstracts physical properties to logical storage unit  - </a:t>
            </a:r>
            <a:r>
              <a:rPr lang="en-US" altLang="zh-CN" b="1" dirty="0">
                <a:solidFill>
                  <a:srgbClr val="3366FF"/>
                </a:solidFill>
                <a:ea typeface="MS PGothic" charset="-128"/>
              </a:rPr>
              <a:t>file</a:t>
            </a:r>
          </a:p>
          <a:p>
            <a:pPr lvl="1">
              <a:lnSpc>
                <a:spcPct val="90000"/>
              </a:lnSpc>
            </a:pPr>
            <a:r>
              <a:rPr lang="en-US" altLang="zh-CN" dirty="0">
                <a:ea typeface="MS PGothic" charset="-128"/>
              </a:rPr>
              <a:t>Each medium is controlled by device (i.e., disk drive, tape drive)</a:t>
            </a:r>
          </a:p>
          <a:p>
            <a:pPr lvl="2">
              <a:lnSpc>
                <a:spcPct val="90000"/>
              </a:lnSpc>
            </a:pPr>
            <a:r>
              <a:rPr lang="en-US" altLang="zh-CN" dirty="0">
                <a:ea typeface="MS PGothic" charset="-128"/>
              </a:rPr>
              <a:t>Varying properties include access speed, capacity, data-transfer rate, access method (sequential or random)</a:t>
            </a:r>
          </a:p>
          <a:p>
            <a:pPr lvl="2">
              <a:lnSpc>
                <a:spcPct val="90000"/>
              </a:lnSpc>
            </a:pPr>
            <a:endParaRPr lang="en-US" altLang="zh-CN" sz="800" dirty="0">
              <a:ea typeface="MS PGothic" charset="-128"/>
            </a:endParaRPr>
          </a:p>
          <a:p>
            <a:pPr>
              <a:lnSpc>
                <a:spcPct val="90000"/>
              </a:lnSpc>
            </a:pPr>
            <a:r>
              <a:rPr lang="en-US" altLang="zh-CN" b="1" dirty="0">
                <a:solidFill>
                  <a:srgbClr val="00B0F0"/>
                </a:solidFill>
                <a:ea typeface="MS PGothic" charset="-128"/>
              </a:rPr>
              <a:t>File-System</a:t>
            </a:r>
            <a:r>
              <a:rPr lang="en-US" altLang="zh-CN" dirty="0">
                <a:ea typeface="MS PGothic" charset="-128"/>
              </a:rPr>
              <a:t> management</a:t>
            </a:r>
          </a:p>
          <a:p>
            <a:pPr lvl="1">
              <a:lnSpc>
                <a:spcPct val="90000"/>
              </a:lnSpc>
            </a:pPr>
            <a:r>
              <a:rPr lang="en-US" altLang="zh-CN" dirty="0">
                <a:ea typeface="MS PGothic" charset="-128"/>
              </a:rPr>
              <a:t>Files usually organized into directories</a:t>
            </a:r>
          </a:p>
          <a:p>
            <a:pPr lvl="1">
              <a:lnSpc>
                <a:spcPct val="90000"/>
              </a:lnSpc>
            </a:pPr>
            <a:r>
              <a:rPr lang="en-US" altLang="zh-CN" dirty="0">
                <a:ea typeface="MS PGothic" charset="-128"/>
              </a:rPr>
              <a:t>Access control on most systems to determine who can access what</a:t>
            </a:r>
          </a:p>
          <a:p>
            <a:pPr lvl="1">
              <a:lnSpc>
                <a:spcPct val="90000"/>
              </a:lnSpc>
            </a:pPr>
            <a:r>
              <a:rPr lang="en-US" altLang="zh-CN" dirty="0">
                <a:ea typeface="MS PGothic" charset="-128"/>
              </a:rPr>
              <a:t>OS activities include</a:t>
            </a:r>
          </a:p>
          <a:p>
            <a:pPr lvl="2">
              <a:lnSpc>
                <a:spcPct val="90000"/>
              </a:lnSpc>
            </a:pPr>
            <a:r>
              <a:rPr lang="en-US" altLang="zh-CN" dirty="0">
                <a:ea typeface="MS PGothic" charset="-128"/>
              </a:rPr>
              <a:t>Creating and deleting files and directories</a:t>
            </a:r>
          </a:p>
          <a:p>
            <a:pPr lvl="2">
              <a:lnSpc>
                <a:spcPct val="90000"/>
              </a:lnSpc>
            </a:pPr>
            <a:r>
              <a:rPr lang="en-US" altLang="zh-CN" dirty="0">
                <a:ea typeface="MS PGothic" charset="-128"/>
              </a:rPr>
              <a:t>Primitives to manipulate files and directories</a:t>
            </a:r>
          </a:p>
          <a:p>
            <a:pPr lvl="2">
              <a:lnSpc>
                <a:spcPct val="90000"/>
              </a:lnSpc>
            </a:pPr>
            <a:r>
              <a:rPr lang="en-US" altLang="zh-CN" dirty="0">
                <a:ea typeface="MS PGothic" charset="-128"/>
              </a:rPr>
              <a:t>Mapping files onto secondary storage</a:t>
            </a:r>
          </a:p>
          <a:p>
            <a:pPr lvl="2">
              <a:lnSpc>
                <a:spcPct val="90000"/>
              </a:lnSpc>
            </a:pPr>
            <a:r>
              <a:rPr lang="en-US" altLang="zh-CN" dirty="0">
                <a:ea typeface="MS PGothic" charset="-128"/>
              </a:rPr>
              <a:t>Backup files onto stable (non-volatile) storage media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847090" y="239713"/>
            <a:ext cx="8548370" cy="576262"/>
          </a:xfrm>
        </p:spPr>
        <p:txBody>
          <a:bodyPr/>
          <a:lstStyle/>
          <a:p>
            <a:pPr eaLnBrk="1" hangingPunct="1"/>
            <a:r>
              <a:rPr lang="en-US" altLang="zh-CN" dirty="0">
                <a:ea typeface="MS PGothic" charset="-128"/>
              </a:rPr>
              <a:t>Four Components of a Computer System</a:t>
            </a:r>
          </a:p>
        </p:txBody>
      </p:sp>
      <p:sp>
        <p:nvSpPr>
          <p:cNvPr id="22530" name="Rectangle 3"/>
          <p:cNvSpPr>
            <a:spLocks noGrp="1" noChangeArrowheads="1"/>
          </p:cNvSpPr>
          <p:nvPr>
            <p:ph type="body" idx="4294967295"/>
          </p:nvPr>
        </p:nvSpPr>
        <p:spPr>
          <a:xfrm>
            <a:off x="890588" y="1204913"/>
            <a:ext cx="7351712" cy="4483100"/>
          </a:xfrm>
        </p:spPr>
        <p:txBody>
          <a:bodyPr/>
          <a:lstStyle/>
          <a:p>
            <a:r>
              <a:rPr lang="en-US" altLang="zh-CN" sz="2000" dirty="0">
                <a:ea typeface="MS PGothic" charset="-128"/>
              </a:rPr>
              <a:t>Computer system can be divided into four components:</a:t>
            </a:r>
          </a:p>
          <a:p>
            <a:pPr lvl="1"/>
            <a:r>
              <a:rPr lang="en-US" altLang="zh-CN" b="1" dirty="0">
                <a:ea typeface="MS PGothic" charset="-128"/>
              </a:rPr>
              <a:t>Hardware</a:t>
            </a:r>
            <a:r>
              <a:rPr lang="en-US" altLang="zh-CN" dirty="0">
                <a:ea typeface="MS PGothic" charset="-128"/>
              </a:rPr>
              <a:t> – provides basic computing resources</a:t>
            </a:r>
          </a:p>
          <a:p>
            <a:pPr lvl="2"/>
            <a:r>
              <a:rPr lang="en-US" altLang="zh-CN" dirty="0">
                <a:ea typeface="MS PGothic" charset="-128"/>
              </a:rPr>
              <a:t>CPU, memory, I/O devices</a:t>
            </a:r>
          </a:p>
          <a:p>
            <a:pPr lvl="1"/>
            <a:r>
              <a:rPr lang="en-US" altLang="zh-CN" b="1" dirty="0">
                <a:ea typeface="MS PGothic" charset="-128"/>
              </a:rPr>
              <a:t>Operating system</a:t>
            </a:r>
          </a:p>
          <a:p>
            <a:pPr lvl="2"/>
            <a:r>
              <a:rPr lang="en-US" altLang="zh-CN" dirty="0">
                <a:ea typeface="MS PGothic" charset="-128"/>
              </a:rPr>
              <a:t>Controls and coordinates use of hardware among various applications and users</a:t>
            </a:r>
          </a:p>
          <a:p>
            <a:pPr lvl="1"/>
            <a:r>
              <a:rPr lang="en-US" altLang="zh-CN" b="1" dirty="0">
                <a:ea typeface="MS PGothic" charset="-128"/>
              </a:rPr>
              <a:t>Application programs </a:t>
            </a:r>
            <a:r>
              <a:rPr lang="en-US" altLang="zh-CN" dirty="0">
                <a:ea typeface="MS PGothic" charset="-128"/>
              </a:rPr>
              <a:t>– define the ways in which the system resources are used to solve the computing problems of the users</a:t>
            </a:r>
          </a:p>
          <a:p>
            <a:pPr lvl="2"/>
            <a:r>
              <a:rPr lang="en-US" altLang="zh-CN" dirty="0">
                <a:ea typeface="MS PGothic" charset="-128"/>
              </a:rPr>
              <a:t>Word processors, compilers, web browsers, database systems, video games</a:t>
            </a:r>
          </a:p>
          <a:p>
            <a:pPr lvl="1"/>
            <a:r>
              <a:rPr lang="en-US" altLang="zh-CN" b="1" dirty="0">
                <a:ea typeface="MS PGothic" charset="-128"/>
              </a:rPr>
              <a:t>Users</a:t>
            </a:r>
          </a:p>
          <a:p>
            <a:pPr lvl="2"/>
            <a:r>
              <a:rPr lang="en-US" altLang="zh-CN" dirty="0">
                <a:ea typeface="MS PGothic" charset="-128"/>
              </a:rPr>
              <a:t>People, machines, other computers</a:t>
            </a:r>
          </a:p>
        </p:txBody>
      </p:sp>
    </p:spTree>
    <p:extLst>
      <p:ext uri="{BB962C8B-B14F-4D97-AF65-F5344CB8AC3E}">
        <p14:creationId xmlns:p14="http://schemas.microsoft.com/office/powerpoint/2010/main" val="1379430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idx="4294967295"/>
          </p:nvPr>
        </p:nvSpPr>
        <p:spPr>
          <a:xfrm>
            <a:off x="1331913" y="277813"/>
            <a:ext cx="7354887" cy="576262"/>
          </a:xfrm>
        </p:spPr>
        <p:txBody>
          <a:bodyPr/>
          <a:lstStyle/>
          <a:p>
            <a:pPr eaLnBrk="1" hangingPunct="1"/>
            <a:r>
              <a:rPr lang="en-US" altLang="zh-CN">
                <a:ea typeface="MS PGothic" charset="-128"/>
              </a:rPr>
              <a:t>Mass-Storage Management</a:t>
            </a:r>
          </a:p>
        </p:txBody>
      </p:sp>
      <p:sp>
        <p:nvSpPr>
          <p:cNvPr id="81922" name="Rectangle 3"/>
          <p:cNvSpPr>
            <a:spLocks noGrp="1" noChangeArrowheads="1"/>
          </p:cNvSpPr>
          <p:nvPr>
            <p:ph type="body" idx="4294967295"/>
          </p:nvPr>
        </p:nvSpPr>
        <p:spPr>
          <a:xfrm>
            <a:off x="792162" y="1119188"/>
            <a:ext cx="7575550" cy="4938712"/>
          </a:xfrm>
        </p:spPr>
        <p:txBody>
          <a:bodyPr/>
          <a:lstStyle/>
          <a:p>
            <a:r>
              <a:rPr lang="en-US" altLang="zh-CN">
                <a:ea typeface="MS PGothic" charset="-128"/>
              </a:rPr>
              <a:t>Usually disks used to store data that does not fit in main memory or data that must be kept for a </a:t>
            </a:r>
            <a:r>
              <a:rPr lang="ja-JP" altLang="en-US" dirty="0">
                <a:ea typeface="MS PGothic" charset="-128"/>
              </a:rPr>
              <a:t>“</a:t>
            </a:r>
            <a:r>
              <a:rPr lang="en-US" altLang="ja-JP" dirty="0">
                <a:ea typeface="MS PGothic" charset="-128"/>
              </a:rPr>
              <a:t>long</a:t>
            </a:r>
            <a:r>
              <a:rPr lang="ja-JP" altLang="en-US" dirty="0">
                <a:ea typeface="MS PGothic" charset="-128"/>
              </a:rPr>
              <a:t>”</a:t>
            </a:r>
            <a:r>
              <a:rPr lang="en-US" altLang="ja-JP" dirty="0">
                <a:ea typeface="MS PGothic" charset="-128"/>
              </a:rPr>
              <a:t> period of time</a:t>
            </a:r>
          </a:p>
          <a:p>
            <a:r>
              <a:rPr lang="en-US" altLang="zh-CN" dirty="0">
                <a:ea typeface="MS PGothic" charset="-128"/>
              </a:rPr>
              <a:t>Proper management is of central importance</a:t>
            </a:r>
          </a:p>
          <a:p>
            <a:r>
              <a:rPr lang="en-US" altLang="zh-CN" dirty="0">
                <a:ea typeface="MS PGothic" charset="-128"/>
              </a:rPr>
              <a:t>Entire speed of computer operation hinges on disk subsystem and its algorithms</a:t>
            </a:r>
          </a:p>
          <a:p>
            <a:r>
              <a:rPr lang="en-US" altLang="zh-CN" dirty="0">
                <a:ea typeface="MS PGothic" charset="-128"/>
              </a:rPr>
              <a:t>OS activities</a:t>
            </a:r>
          </a:p>
          <a:p>
            <a:pPr lvl="1"/>
            <a:r>
              <a:rPr lang="en-US" altLang="zh-CN" dirty="0">
                <a:ea typeface="MS PGothic" charset="-128"/>
              </a:rPr>
              <a:t>Free-space management</a:t>
            </a:r>
          </a:p>
          <a:p>
            <a:pPr lvl="1"/>
            <a:r>
              <a:rPr lang="en-US" altLang="zh-CN" dirty="0">
                <a:ea typeface="MS PGothic" charset="-128"/>
              </a:rPr>
              <a:t>Storage allocation</a:t>
            </a:r>
          </a:p>
          <a:p>
            <a:pPr lvl="1"/>
            <a:r>
              <a:rPr lang="en-US" altLang="zh-CN" dirty="0">
                <a:ea typeface="MS PGothic" charset="-128"/>
              </a:rPr>
              <a:t>Disk scheduling</a:t>
            </a:r>
          </a:p>
          <a:p>
            <a:r>
              <a:rPr lang="en-US" altLang="zh-CN" dirty="0">
                <a:ea typeface="MS PGothic" charset="-128"/>
              </a:rPr>
              <a:t>Some storage need not be fast</a:t>
            </a:r>
          </a:p>
          <a:p>
            <a:pPr lvl="1"/>
            <a:r>
              <a:rPr lang="en-US" altLang="zh-CN" dirty="0">
                <a:ea typeface="MS PGothic" charset="-128"/>
              </a:rPr>
              <a:t>Tertiary storage includes optical storage, magnetic tape</a:t>
            </a:r>
          </a:p>
          <a:p>
            <a:pPr lvl="1"/>
            <a:r>
              <a:rPr lang="en-US" altLang="zh-CN" dirty="0">
                <a:ea typeface="MS PGothic" charset="-128"/>
              </a:rPr>
              <a:t>Still must be managed – by OS or applications</a:t>
            </a:r>
          </a:p>
          <a:p>
            <a:pPr lvl="1"/>
            <a:r>
              <a:rPr lang="en-US" altLang="zh-CN" dirty="0">
                <a:ea typeface="MS PGothic" charset="-128"/>
              </a:rPr>
              <a:t>Varies between WORM (write-once, read-many-times) and RW (read-write)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457200" y="214313"/>
            <a:ext cx="8229600" cy="576262"/>
          </a:xfrm>
        </p:spPr>
        <p:txBody>
          <a:bodyPr/>
          <a:lstStyle/>
          <a:p>
            <a:pPr eaLnBrk="1" hangingPunct="1"/>
            <a:r>
              <a:rPr lang="en-US" altLang="zh-CN">
                <a:ea typeface="MS PGothic" charset="-128"/>
              </a:rPr>
              <a:t>I/O Subsystem</a:t>
            </a:r>
          </a:p>
        </p:txBody>
      </p:sp>
      <p:sp>
        <p:nvSpPr>
          <p:cNvPr id="83970" name="Rectangle 3"/>
          <p:cNvSpPr>
            <a:spLocks noGrp="1" noChangeArrowheads="1"/>
          </p:cNvSpPr>
          <p:nvPr>
            <p:ph type="body" idx="4294967295"/>
          </p:nvPr>
        </p:nvSpPr>
        <p:spPr>
          <a:xfrm>
            <a:off x="822325" y="1169988"/>
            <a:ext cx="7265988" cy="4530725"/>
          </a:xfrm>
        </p:spPr>
        <p:txBody>
          <a:bodyPr/>
          <a:lstStyle/>
          <a:p>
            <a:r>
              <a:rPr lang="en-US" altLang="zh-CN" dirty="0">
                <a:ea typeface="MS PGothic" charset="-128"/>
              </a:rPr>
              <a:t>One purpose of OS is to hide peculiarities of hardware devices from the user</a:t>
            </a:r>
          </a:p>
          <a:p>
            <a:r>
              <a:rPr lang="en-US" altLang="zh-CN" dirty="0">
                <a:ea typeface="MS PGothic" charset="-128"/>
              </a:rPr>
              <a:t>I/O subsystem responsible for</a:t>
            </a:r>
          </a:p>
          <a:p>
            <a:pPr lvl="1"/>
            <a:r>
              <a:rPr lang="en-US" altLang="zh-CN" dirty="0">
                <a:ea typeface="MS PGothic" charset="-128"/>
              </a:rPr>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zh-CN" dirty="0">
                <a:ea typeface="MS PGothic" charset="-128"/>
              </a:rPr>
              <a:t>General </a:t>
            </a:r>
            <a:r>
              <a:rPr lang="en-US" altLang="zh-CN" b="1" dirty="0">
                <a:solidFill>
                  <a:srgbClr val="00B0F0"/>
                </a:solidFill>
                <a:ea typeface="MS PGothic" charset="-128"/>
              </a:rPr>
              <a:t>device-driver</a:t>
            </a:r>
            <a:r>
              <a:rPr lang="en-US" altLang="zh-CN" dirty="0">
                <a:ea typeface="MS PGothic" charset="-128"/>
              </a:rPr>
              <a:t> interface</a:t>
            </a:r>
          </a:p>
          <a:p>
            <a:pPr lvl="1"/>
            <a:r>
              <a:rPr lang="en-US" altLang="zh-CN" dirty="0">
                <a:ea typeface="MS PGothic" charset="-128"/>
              </a:rPr>
              <a:t>Drivers for specific hardware devices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457200" y="214313"/>
            <a:ext cx="8229600" cy="576262"/>
          </a:xfrm>
        </p:spPr>
        <p:txBody>
          <a:bodyPr/>
          <a:lstStyle/>
          <a:p>
            <a:pPr eaLnBrk="1" hangingPunct="1"/>
            <a:r>
              <a:rPr lang="en-US" altLang="zh-CN" dirty="0">
                <a:ea typeface="MS PGothic" charset="-128"/>
              </a:rPr>
              <a:t>Contents</a:t>
            </a:r>
          </a:p>
        </p:txBody>
      </p:sp>
      <p:sp>
        <p:nvSpPr>
          <p:cNvPr id="83970" name="Rectangle 3"/>
          <p:cNvSpPr>
            <a:spLocks noGrp="1" noChangeArrowheads="1"/>
          </p:cNvSpPr>
          <p:nvPr>
            <p:ph type="body" idx="4294967295"/>
          </p:nvPr>
        </p:nvSpPr>
        <p:spPr>
          <a:xfrm>
            <a:off x="822325" y="1169988"/>
            <a:ext cx="7265988" cy="4945062"/>
          </a:xfrm>
        </p:spPr>
        <p:txBody>
          <a:bodyPr/>
          <a:lstStyle/>
          <a:p>
            <a:r>
              <a:rPr lang="en-US" altLang="zh-CN" dirty="0">
                <a:solidFill>
                  <a:srgbClr val="00B0F0"/>
                </a:solidFill>
                <a:ea typeface="MS PGothic" charset="-128"/>
              </a:rPr>
              <a:t>Chapter</a:t>
            </a:r>
            <a:r>
              <a:rPr lang="zh-CN" altLang="en-US" dirty="0">
                <a:solidFill>
                  <a:srgbClr val="00B0F0"/>
                </a:solidFill>
                <a:ea typeface="MS PGothic" charset="-128"/>
              </a:rPr>
              <a:t> </a:t>
            </a:r>
            <a:r>
              <a:rPr lang="en-US" altLang="zh-CN" dirty="0">
                <a:solidFill>
                  <a:srgbClr val="00B0F0"/>
                </a:solidFill>
                <a:ea typeface="MS PGothic" charset="-128"/>
              </a:rPr>
              <a:t>1</a:t>
            </a:r>
            <a:endParaRPr lang="zh-CN" altLang="en-US" dirty="0">
              <a:solidFill>
                <a:srgbClr val="00B0F0"/>
              </a:solidFill>
              <a:ea typeface="MS PGothic" charset="-128"/>
            </a:endParaRPr>
          </a:p>
          <a:p>
            <a:r>
              <a:rPr lang="en-US" altLang="zh-CN" dirty="0">
                <a:solidFill>
                  <a:srgbClr val="00B0F0"/>
                </a:solidFill>
                <a:ea typeface="MS PGothic" charset="-128"/>
              </a:rPr>
              <a:t>Chapter</a:t>
            </a:r>
            <a:r>
              <a:rPr lang="zh-CN" altLang="en-US" dirty="0">
                <a:solidFill>
                  <a:srgbClr val="00B0F0"/>
                </a:solidFill>
                <a:ea typeface="MS PGothic" charset="-128"/>
              </a:rPr>
              <a:t> </a:t>
            </a:r>
            <a:r>
              <a:rPr lang="en-US" altLang="zh-CN" dirty="0">
                <a:solidFill>
                  <a:srgbClr val="00B0F0"/>
                </a:solidFill>
                <a:ea typeface="MS PGothic" charset="-128"/>
              </a:rPr>
              <a:t>2</a:t>
            </a:r>
            <a:endParaRPr lang="zh-CN" altLang="en-US" dirty="0">
              <a:solidFill>
                <a:srgbClr val="00B0F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3</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4</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5</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6</a:t>
            </a:r>
            <a:endParaRPr lang="zh-CN" altLang="en-US" dirty="0">
              <a:solidFill>
                <a:srgbClr val="00B050"/>
              </a:solidFill>
              <a:ea typeface="MS PGothic" charset="-128"/>
            </a:endParaRPr>
          </a:p>
          <a:p>
            <a:r>
              <a:rPr lang="en-US" altLang="zh-CN" dirty="0">
                <a:solidFill>
                  <a:srgbClr val="00B050"/>
                </a:solidFill>
                <a:ea typeface="MS PGothic" charset="-128"/>
              </a:rPr>
              <a:t>Chapter</a:t>
            </a:r>
            <a:r>
              <a:rPr lang="zh-CN" altLang="en-US" dirty="0">
                <a:solidFill>
                  <a:srgbClr val="00B050"/>
                </a:solidFill>
                <a:ea typeface="MS PGothic" charset="-128"/>
              </a:rPr>
              <a:t> </a:t>
            </a:r>
            <a:r>
              <a:rPr lang="en-US" altLang="zh-CN" dirty="0">
                <a:solidFill>
                  <a:srgbClr val="00B050"/>
                </a:solidFill>
                <a:ea typeface="MS PGothic" charset="-128"/>
              </a:rPr>
              <a:t>7</a:t>
            </a:r>
            <a:endParaRPr lang="zh-CN" altLang="en-US" dirty="0">
              <a:solidFill>
                <a:srgbClr val="00B050"/>
              </a:solidFill>
              <a:ea typeface="MS PGothic" charset="-128"/>
            </a:endParaRPr>
          </a:p>
          <a:p>
            <a:r>
              <a:rPr lang="en-US" altLang="zh-CN" dirty="0">
                <a:solidFill>
                  <a:srgbClr val="FF0000"/>
                </a:solidFill>
                <a:ea typeface="MS PGothic" charset="-128"/>
              </a:rPr>
              <a:t>Chapter</a:t>
            </a:r>
            <a:r>
              <a:rPr lang="zh-CN" altLang="en-US" dirty="0">
                <a:solidFill>
                  <a:srgbClr val="FF0000"/>
                </a:solidFill>
                <a:ea typeface="MS PGothic" charset="-128"/>
              </a:rPr>
              <a:t> </a:t>
            </a:r>
            <a:r>
              <a:rPr lang="en-US" altLang="zh-CN" dirty="0">
                <a:solidFill>
                  <a:srgbClr val="FF0000"/>
                </a:solidFill>
                <a:ea typeface="MS PGothic" charset="-128"/>
              </a:rPr>
              <a:t>8</a:t>
            </a:r>
            <a:endParaRPr lang="zh-CN" altLang="en-US" dirty="0">
              <a:solidFill>
                <a:srgbClr val="FF0000"/>
              </a:solidFill>
              <a:ea typeface="MS PGothic" charset="-128"/>
            </a:endParaRPr>
          </a:p>
          <a:p>
            <a:r>
              <a:rPr lang="en-US" altLang="zh-CN" dirty="0">
                <a:solidFill>
                  <a:srgbClr val="FF0000"/>
                </a:solidFill>
                <a:ea typeface="MS PGothic" charset="-128"/>
              </a:rPr>
              <a:t>Chapter</a:t>
            </a:r>
            <a:r>
              <a:rPr lang="zh-CN" altLang="en-US" dirty="0">
                <a:solidFill>
                  <a:srgbClr val="FF0000"/>
                </a:solidFill>
                <a:ea typeface="MS PGothic" charset="-128"/>
              </a:rPr>
              <a:t> </a:t>
            </a:r>
            <a:r>
              <a:rPr lang="en-US" altLang="zh-CN" dirty="0">
                <a:solidFill>
                  <a:srgbClr val="FF0000"/>
                </a:solidFill>
                <a:ea typeface="MS PGothic" charset="-128"/>
              </a:rPr>
              <a:t>9</a:t>
            </a:r>
            <a:endParaRPr lang="zh-CN" altLang="en-US" dirty="0">
              <a:solidFill>
                <a:srgbClr val="FF000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a:solidFill>
                  <a:srgbClr val="0070C0"/>
                </a:solidFill>
                <a:ea typeface="MS PGothic" charset="-128"/>
              </a:rPr>
              <a:t>10</a:t>
            </a:r>
            <a:endParaRPr lang="zh-CN" altLang="en-US" dirty="0">
              <a:solidFill>
                <a:srgbClr val="0070C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a:solidFill>
                  <a:srgbClr val="0070C0"/>
                </a:solidFill>
                <a:ea typeface="MS PGothic" charset="-128"/>
              </a:rPr>
              <a:t>11</a:t>
            </a:r>
            <a:endParaRPr lang="zh-CN" altLang="en-US" dirty="0">
              <a:solidFill>
                <a:srgbClr val="0070C0"/>
              </a:solidFill>
              <a:ea typeface="MS PGothic" charset="-128"/>
            </a:endParaRPr>
          </a:p>
          <a:p>
            <a:r>
              <a:rPr lang="en-US" altLang="zh-CN" dirty="0">
                <a:solidFill>
                  <a:srgbClr val="0070C0"/>
                </a:solidFill>
                <a:ea typeface="MS PGothic" charset="-128"/>
              </a:rPr>
              <a:t>Chapter</a:t>
            </a:r>
            <a:r>
              <a:rPr lang="zh-CN" altLang="en-US" dirty="0">
                <a:solidFill>
                  <a:srgbClr val="0070C0"/>
                </a:solidFill>
                <a:ea typeface="MS PGothic" charset="-128"/>
              </a:rPr>
              <a:t> </a:t>
            </a:r>
            <a:r>
              <a:rPr lang="en-US" altLang="zh-CN" dirty="0">
                <a:solidFill>
                  <a:srgbClr val="0070C0"/>
                </a:solidFill>
                <a:ea typeface="MS PGothic" charset="-128"/>
              </a:rPr>
              <a:t>12</a:t>
            </a:r>
            <a:endParaRPr lang="zh-CN" altLang="en-US" dirty="0">
              <a:solidFill>
                <a:srgbClr val="0070C0"/>
              </a:solidFill>
              <a:ea typeface="MS PGothic" charset="-128"/>
            </a:endParaRPr>
          </a:p>
          <a:p>
            <a:r>
              <a:rPr lang="en-US" altLang="zh-CN" dirty="0">
                <a:solidFill>
                  <a:srgbClr val="7030A0"/>
                </a:solidFill>
                <a:ea typeface="MS PGothic" charset="-128"/>
              </a:rPr>
              <a:t>Chapter</a:t>
            </a:r>
            <a:r>
              <a:rPr lang="zh-CN" altLang="en-US" dirty="0">
                <a:solidFill>
                  <a:srgbClr val="7030A0"/>
                </a:solidFill>
                <a:ea typeface="MS PGothic" charset="-128"/>
              </a:rPr>
              <a:t> </a:t>
            </a:r>
            <a:r>
              <a:rPr lang="en-US" altLang="zh-CN" dirty="0">
                <a:solidFill>
                  <a:srgbClr val="7030A0"/>
                </a:solidFill>
                <a:ea typeface="MS PGothic" charset="-128"/>
              </a:rPr>
              <a:t>13</a:t>
            </a:r>
            <a:endParaRPr lang="zh-CN" altLang="en-US" dirty="0">
              <a:solidFill>
                <a:srgbClr val="7030A0"/>
              </a:solidFill>
              <a:ea typeface="MS PGothic" charset="-128"/>
            </a:endParaRPr>
          </a:p>
          <a:p>
            <a:endParaRPr lang="en-US" altLang="zh-CN" dirty="0">
              <a:ea typeface="MS PGothic" charset="-128"/>
            </a:endParaRPr>
          </a:p>
        </p:txBody>
      </p:sp>
    </p:spTree>
    <p:extLst>
      <p:ext uri="{BB962C8B-B14F-4D97-AF65-F5344CB8AC3E}">
        <p14:creationId xmlns:p14="http://schemas.microsoft.com/office/powerpoint/2010/main" val="773405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995363" y="171450"/>
            <a:ext cx="7645400" cy="576263"/>
          </a:xfrm>
        </p:spPr>
        <p:txBody>
          <a:bodyPr/>
          <a:lstStyle/>
          <a:p>
            <a:pPr eaLnBrk="1" hangingPunct="1"/>
            <a:r>
              <a:rPr lang="en-US" altLang="zh-CN">
                <a:ea typeface="MS PGothic" charset="-128"/>
              </a:rPr>
              <a:t>During This Course</a:t>
            </a:r>
          </a:p>
        </p:txBody>
      </p:sp>
      <p:pic>
        <p:nvPicPr>
          <p:cNvPr id="8806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038225"/>
            <a:ext cx="8128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EF9D11-E15D-43EF-87AC-EB40CBF8724E}"/>
              </a:ext>
            </a:extLst>
          </p:cNvPr>
          <p:cNvPicPr>
            <a:picLocks noChangeAspect="1"/>
          </p:cNvPicPr>
          <p:nvPr/>
        </p:nvPicPr>
        <p:blipFill>
          <a:blip r:embed="rId2"/>
          <a:stretch>
            <a:fillRect/>
          </a:stretch>
        </p:blipFill>
        <p:spPr>
          <a:xfrm>
            <a:off x="691515" y="2653506"/>
            <a:ext cx="2087293" cy="1884362"/>
          </a:xfrm>
          <a:prstGeom prst="rect">
            <a:avLst/>
          </a:prstGeom>
        </p:spPr>
      </p:pic>
      <p:sp>
        <p:nvSpPr>
          <p:cNvPr id="14337" name="标题 1"/>
          <p:cNvSpPr>
            <a:spLocks noGrp="1"/>
          </p:cNvSpPr>
          <p:nvPr>
            <p:ph type="title"/>
          </p:nvPr>
        </p:nvSpPr>
        <p:spPr/>
        <p:txBody>
          <a:bodyPr/>
          <a:lstStyle/>
          <a:p>
            <a:r>
              <a:rPr kumimoji="1" lang="en-US" altLang="zh-CN" dirty="0">
                <a:ea typeface="MS PGothic" charset="-128"/>
              </a:rPr>
              <a:t>Homework</a:t>
            </a:r>
            <a:endParaRPr kumimoji="1" lang="zh-CN" altLang="en-US" dirty="0">
              <a:ea typeface="MS PGothic" charset="-128"/>
            </a:endParaRPr>
          </a:p>
        </p:txBody>
      </p:sp>
      <p:sp>
        <p:nvSpPr>
          <p:cNvPr id="14338" name="内容占位符 2"/>
          <p:cNvSpPr>
            <a:spLocks noGrp="1"/>
          </p:cNvSpPr>
          <p:nvPr>
            <p:ph idx="1"/>
          </p:nvPr>
        </p:nvSpPr>
        <p:spPr>
          <a:xfrm>
            <a:off x="806450" y="1233488"/>
            <a:ext cx="8229600" cy="1243012"/>
          </a:xfrm>
        </p:spPr>
        <p:txBody>
          <a:bodyPr/>
          <a:lstStyle/>
          <a:p>
            <a:r>
              <a:rPr lang="en-US" altLang="zh-CN" sz="2800" dirty="0">
                <a:solidFill>
                  <a:srgbClr val="00B0F0"/>
                </a:solidFill>
                <a:hlinkClick r:id="rId3">
                  <a:extLst>
                    <a:ext uri="{A12FA001-AC4F-418D-AE19-62706E023703}">
                      <ahyp:hlinkClr xmlns:ahyp="http://schemas.microsoft.com/office/drawing/2018/hyperlinkcolor" val="tx"/>
                    </a:ext>
                  </a:extLst>
                </a:hlinkClick>
              </a:rPr>
              <a:t>https://www.scholat.com/course/os2024swu</a:t>
            </a:r>
            <a:endParaRPr lang="en-US" altLang="zh-CN" sz="2800" dirty="0">
              <a:solidFill>
                <a:srgbClr val="00B0F0"/>
              </a:solidFill>
            </a:endParaRPr>
          </a:p>
          <a:p>
            <a:r>
              <a:rPr lang="zh-CN" altLang="en-US" sz="2800" dirty="0">
                <a:ea typeface="MS PGothic" charset="-128"/>
              </a:rPr>
              <a:t>班级：</a:t>
            </a:r>
            <a:endParaRPr lang="zh-CN" altLang="en-US" sz="2800" dirty="0">
              <a:solidFill>
                <a:srgbClr val="FF0000"/>
              </a:solidFill>
              <a:ea typeface="MS PGothic" charset="-128"/>
            </a:endParaRPr>
          </a:p>
        </p:txBody>
      </p:sp>
      <p:sp>
        <p:nvSpPr>
          <p:cNvPr id="4" name="文本框 3"/>
          <p:cNvSpPr txBox="1"/>
          <p:nvPr/>
        </p:nvSpPr>
        <p:spPr>
          <a:xfrm>
            <a:off x="806450" y="4714875"/>
            <a:ext cx="2759710" cy="8302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kumimoji="1" lang="zh-CN" altLang="en-US" sz="2400" b="1" dirty="0">
                <a:solidFill>
                  <a:srgbClr val="0070C0"/>
                </a:solidFill>
              </a:rPr>
              <a:t>申请加入时请提供完整</a:t>
            </a:r>
            <a:r>
              <a:rPr kumimoji="1" lang="zh-CN" altLang="en-US" sz="2400" b="1" dirty="0">
                <a:solidFill>
                  <a:srgbClr val="FF0000"/>
                </a:solidFill>
              </a:rPr>
              <a:t>学号</a:t>
            </a:r>
            <a:r>
              <a:rPr kumimoji="1" lang="zh-CN" altLang="en-US" sz="2400" b="1" dirty="0">
                <a:solidFill>
                  <a:srgbClr val="0070C0"/>
                </a:solidFill>
              </a:rPr>
              <a:t>和姓名</a:t>
            </a:r>
            <a:r>
              <a:rPr kumimoji="1" lang="zh-CN" altLang="en-US" sz="2400" b="1" dirty="0">
                <a:solidFill>
                  <a:srgbClr val="FF0000"/>
                </a:solidFill>
              </a:rPr>
              <a:t>！</a:t>
            </a:r>
          </a:p>
        </p:txBody>
      </p:sp>
      <p:sp>
        <p:nvSpPr>
          <p:cNvPr id="6" name="矩形 5"/>
          <p:cNvSpPr/>
          <p:nvPr/>
        </p:nvSpPr>
        <p:spPr bwMode="auto">
          <a:xfrm>
            <a:off x="949859" y="3285915"/>
            <a:ext cx="1684755" cy="114321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pic>
        <p:nvPicPr>
          <p:cNvPr id="5" name="图片 4">
            <a:extLst>
              <a:ext uri="{FF2B5EF4-FFF2-40B4-BE49-F238E27FC236}">
                <a16:creationId xmlns:a16="http://schemas.microsoft.com/office/drawing/2014/main" id="{37FE8B5B-AF72-42AF-BAD8-8B1725B19052}"/>
              </a:ext>
            </a:extLst>
          </p:cNvPr>
          <p:cNvPicPr>
            <a:picLocks noChangeAspect="1"/>
          </p:cNvPicPr>
          <p:nvPr/>
        </p:nvPicPr>
        <p:blipFill>
          <a:blip r:embed="rId4"/>
          <a:stretch>
            <a:fillRect/>
          </a:stretch>
        </p:blipFill>
        <p:spPr>
          <a:xfrm>
            <a:off x="3789681" y="2154555"/>
            <a:ext cx="5246369" cy="4296486"/>
          </a:xfrm>
          <a:prstGeom prst="rect">
            <a:avLst/>
          </a:prstGeom>
        </p:spPr>
      </p:pic>
    </p:spTree>
    <p:extLst>
      <p:ext uri="{BB962C8B-B14F-4D97-AF65-F5344CB8AC3E}">
        <p14:creationId xmlns:p14="http://schemas.microsoft.com/office/powerpoint/2010/main" val="5855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ctrTitle"/>
          </p:nvPr>
        </p:nvSpPr>
        <p:spPr>
          <a:xfrm>
            <a:off x="685800" y="685800"/>
            <a:ext cx="7772400" cy="2184400"/>
          </a:xfrm>
        </p:spPr>
        <p:txBody>
          <a:bodyPr/>
          <a:lstStyle/>
          <a:p>
            <a:pPr eaLnBrk="1" hangingPunct="1"/>
            <a:r>
              <a:rPr lang="en-US" altLang="zh-CN">
                <a:ea typeface="MS PGothic" charset="-128"/>
              </a:rPr>
              <a:t>End of Chapter 1</a:t>
            </a:r>
          </a:p>
        </p:txBody>
      </p:sp>
      <p:sp>
        <p:nvSpPr>
          <p:cNvPr id="3" name="Rectangle 2"/>
          <p:cNvSpPr txBox="1">
            <a:spLocks noChangeArrowheads="1"/>
          </p:cNvSpPr>
          <p:nvPr/>
        </p:nvSpPr>
        <p:spPr bwMode="auto">
          <a:xfrm>
            <a:off x="787400" y="2032000"/>
            <a:ext cx="77724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lstStyle>
            <a:lvl1pPr marL="0" marR="0" indent="0" algn="ctr" defTabSz="914400" rtl="0" eaLnBrk="0" fontAlgn="base" latinLnBrk="0" hangingPunct="0">
              <a:lnSpc>
                <a:spcPct val="100000"/>
              </a:lnSpc>
              <a:spcBef>
                <a:spcPct val="0"/>
              </a:spcBef>
              <a:spcAft>
                <a:spcPct val="0"/>
              </a:spcAft>
              <a:buClrTx/>
              <a:buSzTx/>
              <a:buFontTx/>
              <a:buNone/>
              <a:tabLst/>
              <a:defRPr sz="43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zh-CN" i="1" kern="0" dirty="0">
                <a:solidFill>
                  <a:srgbClr val="FF0000"/>
                </a:solidFill>
                <a:ea typeface="MS PGothic" charset="-128"/>
              </a:rPr>
              <a:t>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963613" y="198438"/>
            <a:ext cx="7723187" cy="576262"/>
          </a:xfrm>
        </p:spPr>
        <p:txBody>
          <a:bodyPr/>
          <a:lstStyle/>
          <a:p>
            <a:pPr eaLnBrk="1" hangingPunct="1"/>
            <a:r>
              <a:rPr lang="en-US" altLang="zh-CN">
                <a:ea typeface="MS PGothic" charset="-128"/>
              </a:rPr>
              <a:t>What is an Operating System?</a:t>
            </a:r>
          </a:p>
        </p:txBody>
      </p:sp>
      <p:sp>
        <p:nvSpPr>
          <p:cNvPr id="26626" name="Rectangle 3"/>
          <p:cNvSpPr>
            <a:spLocks noGrp="1" noChangeArrowheads="1"/>
          </p:cNvSpPr>
          <p:nvPr>
            <p:ph type="body" idx="4294967295"/>
          </p:nvPr>
        </p:nvSpPr>
        <p:spPr>
          <a:xfrm>
            <a:off x="925513" y="1268413"/>
            <a:ext cx="7241222" cy="4891087"/>
          </a:xfrm>
        </p:spPr>
        <p:txBody>
          <a:bodyPr/>
          <a:lstStyle/>
          <a:p>
            <a:r>
              <a:rPr lang="en-US" altLang="zh-CN" sz="2800" dirty="0">
                <a:ea typeface="MS PGothic" charset="-128"/>
              </a:rPr>
              <a:t>An operating system is a </a:t>
            </a:r>
            <a:r>
              <a:rPr lang="en-US" altLang="zh-CN" sz="2800" b="1" dirty="0">
                <a:solidFill>
                  <a:srgbClr val="0070C0"/>
                </a:solidFill>
                <a:ea typeface="MS PGothic" charset="-128"/>
              </a:rPr>
              <a:t>program</a:t>
            </a:r>
            <a:r>
              <a:rPr lang="en-US" altLang="zh-CN" sz="2800" dirty="0">
                <a:ea typeface="MS PGothic" charset="-128"/>
              </a:rPr>
              <a:t> that manages a computer’s hardware. </a:t>
            </a:r>
          </a:p>
          <a:p>
            <a:r>
              <a:rPr lang="en-US" altLang="zh-CN" sz="2800" dirty="0">
                <a:ea typeface="MS PGothic" charset="-128"/>
              </a:rPr>
              <a:t>It also provides a </a:t>
            </a:r>
            <a:r>
              <a:rPr lang="en-US" altLang="zh-CN" sz="2800" b="1" dirty="0">
                <a:solidFill>
                  <a:srgbClr val="0070C0"/>
                </a:solidFill>
                <a:ea typeface="MS PGothic" charset="-128"/>
              </a:rPr>
              <a:t>basis</a:t>
            </a:r>
            <a:r>
              <a:rPr lang="en-US" altLang="zh-CN" sz="2800" dirty="0">
                <a:ea typeface="MS PGothic" charset="-128"/>
              </a:rPr>
              <a:t> for application programs and </a:t>
            </a:r>
          </a:p>
          <a:p>
            <a:r>
              <a:rPr lang="en-US" altLang="zh-CN" sz="2800" dirty="0">
                <a:ea typeface="MS PGothic" charset="-128"/>
              </a:rPr>
              <a:t>Acts as an </a:t>
            </a:r>
            <a:r>
              <a:rPr lang="en-US" altLang="zh-CN" sz="2800" b="1" dirty="0">
                <a:solidFill>
                  <a:srgbClr val="0070C0"/>
                </a:solidFill>
                <a:ea typeface="MS PGothic" charset="-128"/>
              </a:rPr>
              <a:t>intermediary</a:t>
            </a:r>
            <a:r>
              <a:rPr lang="en-US" altLang="zh-CN" sz="2800" dirty="0">
                <a:ea typeface="MS PGothic" charset="-128"/>
              </a:rPr>
              <a:t> between the computer user and the computer hardware. </a:t>
            </a:r>
            <a:endParaRPr lang="zh-CN" altLang="en-US" sz="2800" dirty="0">
              <a:ea typeface="MS PGothic"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457200" y="182563"/>
            <a:ext cx="8229600" cy="576262"/>
          </a:xfrm>
        </p:spPr>
        <p:txBody>
          <a:bodyPr/>
          <a:lstStyle/>
          <a:p>
            <a:r>
              <a:rPr lang="en-US" altLang="zh-CN">
                <a:ea typeface="MS PGothic" charset="-128"/>
              </a:rPr>
              <a:t>From A User’s View</a:t>
            </a:r>
          </a:p>
        </p:txBody>
      </p:sp>
      <p:sp>
        <p:nvSpPr>
          <p:cNvPr id="28674" name="Content Placeholder 2"/>
          <p:cNvSpPr>
            <a:spLocks noGrp="1"/>
          </p:cNvSpPr>
          <p:nvPr>
            <p:ph idx="4294967295"/>
          </p:nvPr>
        </p:nvSpPr>
        <p:spPr>
          <a:xfrm>
            <a:off x="806450" y="1233488"/>
            <a:ext cx="7880350" cy="4530725"/>
          </a:xfrm>
        </p:spPr>
        <p:txBody>
          <a:bodyPr/>
          <a:lstStyle/>
          <a:p>
            <a:r>
              <a:rPr lang="en-US" altLang="zh-CN" sz="2000" dirty="0">
                <a:ea typeface="MS PGothic" charset="-128"/>
              </a:rPr>
              <a:t>Users want convenience, </a:t>
            </a:r>
            <a:r>
              <a:rPr lang="en-US" altLang="zh-CN" sz="2000" b="1" dirty="0">
                <a:solidFill>
                  <a:srgbClr val="3366FF"/>
                </a:solidFill>
                <a:ea typeface="MS PGothic" charset="-128"/>
              </a:rPr>
              <a:t>ease</a:t>
            </a:r>
            <a:r>
              <a:rPr lang="en-US" altLang="zh-CN" sz="2000" dirty="0">
                <a:solidFill>
                  <a:srgbClr val="3366FF"/>
                </a:solidFill>
                <a:ea typeface="MS PGothic" charset="-128"/>
              </a:rPr>
              <a:t> </a:t>
            </a:r>
            <a:r>
              <a:rPr lang="en-US" altLang="zh-CN" sz="2000" b="1" dirty="0">
                <a:solidFill>
                  <a:srgbClr val="3366FF"/>
                </a:solidFill>
                <a:ea typeface="MS PGothic" charset="-128"/>
              </a:rPr>
              <a:t>of</a:t>
            </a:r>
            <a:r>
              <a:rPr lang="en-US" altLang="zh-CN" sz="2000" dirty="0">
                <a:solidFill>
                  <a:srgbClr val="3366FF"/>
                </a:solidFill>
                <a:ea typeface="MS PGothic" charset="-128"/>
              </a:rPr>
              <a:t> </a:t>
            </a:r>
            <a:r>
              <a:rPr lang="en-US" altLang="zh-CN" sz="2000" b="1" dirty="0">
                <a:solidFill>
                  <a:srgbClr val="3366FF"/>
                </a:solidFill>
                <a:ea typeface="MS PGothic" charset="-128"/>
              </a:rPr>
              <a:t>use </a:t>
            </a:r>
            <a:r>
              <a:rPr lang="en-US" altLang="zh-CN" sz="2000" dirty="0">
                <a:ea typeface="MS PGothic" charset="-128"/>
              </a:rPr>
              <a:t>and</a:t>
            </a:r>
            <a:r>
              <a:rPr lang="en-US" altLang="zh-CN" sz="2000" b="1" dirty="0">
                <a:solidFill>
                  <a:srgbClr val="3366FF"/>
                </a:solidFill>
                <a:ea typeface="MS PGothic" charset="-128"/>
              </a:rPr>
              <a:t> good performance </a:t>
            </a:r>
          </a:p>
        </p:txBody>
      </p:sp>
      <p:pic>
        <p:nvPicPr>
          <p:cNvPr id="2867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54200"/>
            <a:ext cx="8609013"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BD2F95-8254-446A-B367-EEF555C40E5A}"/>
              </a:ext>
            </a:extLst>
          </p:cNvPr>
          <p:cNvSpPr/>
          <p:nvPr/>
        </p:nvSpPr>
        <p:spPr bwMode="auto">
          <a:xfrm>
            <a:off x="497205" y="5863590"/>
            <a:ext cx="8189595" cy="4286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457200" y="182563"/>
            <a:ext cx="8229600" cy="576262"/>
          </a:xfrm>
        </p:spPr>
        <p:txBody>
          <a:bodyPr/>
          <a:lstStyle/>
          <a:p>
            <a:r>
              <a:rPr lang="en-US" altLang="zh-CN" dirty="0">
                <a:ea typeface="MS PGothic" charset="-128"/>
              </a:rPr>
              <a:t>Intel Software</a:t>
            </a:r>
            <a:r>
              <a:rPr lang="zh-CN" altLang="en-US" dirty="0">
                <a:ea typeface="MS PGothic" charset="-128"/>
              </a:rPr>
              <a:t> </a:t>
            </a:r>
            <a:r>
              <a:rPr lang="en-US" altLang="zh-CN" dirty="0">
                <a:ea typeface="MS PGothic" charset="-128"/>
              </a:rPr>
              <a:t>Developer’s Manual</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939800"/>
            <a:ext cx="8432800" cy="2908300"/>
          </a:xfrm>
          <a:prstGeom prst="rect">
            <a:avLst/>
          </a:prstGeom>
          <a:ln>
            <a:solidFill>
              <a:schemeClr val="accent1"/>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2926715"/>
            <a:ext cx="8570480" cy="3465513"/>
          </a:xfrm>
          <a:prstGeom prst="rect">
            <a:avLst/>
          </a:prstGeom>
          <a:ln>
            <a:solidFill>
              <a:srgbClr val="FF0000"/>
            </a:solidFill>
          </a:ln>
        </p:spPr>
      </p:pic>
      <p:sp>
        <p:nvSpPr>
          <p:cNvPr id="3" name="矩形 2">
            <a:extLst>
              <a:ext uri="{FF2B5EF4-FFF2-40B4-BE49-F238E27FC236}">
                <a16:creationId xmlns:a16="http://schemas.microsoft.com/office/drawing/2014/main" id="{80841798-9E5C-4DB6-9FDC-41039259DCFD}"/>
              </a:ext>
            </a:extLst>
          </p:cNvPr>
          <p:cNvSpPr/>
          <p:nvPr/>
        </p:nvSpPr>
        <p:spPr bwMode="auto">
          <a:xfrm>
            <a:off x="1051820" y="3023235"/>
            <a:ext cx="577215" cy="3486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62099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457200" y="182563"/>
            <a:ext cx="8229600" cy="576262"/>
          </a:xfrm>
        </p:spPr>
        <p:txBody>
          <a:bodyPr/>
          <a:lstStyle/>
          <a:p>
            <a:r>
              <a:rPr lang="en-US" altLang="zh-CN" dirty="0">
                <a:ea typeface="MS PGothic" charset="-128"/>
              </a:rPr>
              <a:t>Intel Software</a:t>
            </a:r>
            <a:r>
              <a:rPr lang="zh-CN" altLang="en-US" dirty="0">
                <a:ea typeface="MS PGothic" charset="-128"/>
              </a:rPr>
              <a:t> </a:t>
            </a:r>
            <a:r>
              <a:rPr lang="en-US" altLang="zh-CN" dirty="0">
                <a:ea typeface="MS PGothic" charset="-128"/>
              </a:rPr>
              <a:t>Developer’s Manual</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939800"/>
            <a:ext cx="8432800" cy="2908300"/>
          </a:xfrm>
          <a:prstGeom prst="rect">
            <a:avLst/>
          </a:prstGeom>
          <a:ln>
            <a:solidFill>
              <a:schemeClr val="accent1"/>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2926715"/>
            <a:ext cx="8570480" cy="3465513"/>
          </a:xfrm>
          <a:prstGeom prst="rect">
            <a:avLst/>
          </a:prstGeom>
          <a:ln>
            <a:solidFill>
              <a:srgbClr val="FF0000"/>
            </a:solidFill>
          </a:ln>
        </p:spPr>
      </p:pic>
      <p:sp>
        <p:nvSpPr>
          <p:cNvPr id="3" name="矩形 2">
            <a:extLst>
              <a:ext uri="{FF2B5EF4-FFF2-40B4-BE49-F238E27FC236}">
                <a16:creationId xmlns:a16="http://schemas.microsoft.com/office/drawing/2014/main" id="{80841798-9E5C-4DB6-9FDC-41039259DCFD}"/>
              </a:ext>
            </a:extLst>
          </p:cNvPr>
          <p:cNvSpPr/>
          <p:nvPr/>
        </p:nvSpPr>
        <p:spPr bwMode="auto">
          <a:xfrm>
            <a:off x="1051820" y="3023235"/>
            <a:ext cx="577215" cy="3486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9077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3570</TotalTime>
  <Words>2326</Words>
  <Application>Microsoft Office PowerPoint</Application>
  <PresentationFormat>全屏显示(4:3)</PresentationFormat>
  <Paragraphs>941</Paragraphs>
  <Slides>55</Slides>
  <Notes>39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Monotype Sorts</vt:lpstr>
      <vt:lpstr>MS PGothic</vt:lpstr>
      <vt:lpstr>Arial</vt:lpstr>
      <vt:lpstr>Courier New</vt:lpstr>
      <vt:lpstr>Helvetica</vt:lpstr>
      <vt:lpstr>Times New Roman</vt:lpstr>
      <vt:lpstr>Verdana</vt:lpstr>
      <vt:lpstr>Webdings</vt:lpstr>
      <vt:lpstr>os-8</vt:lpstr>
      <vt:lpstr>Operating System Principle  Chapter 1:  Introduction</vt:lpstr>
      <vt:lpstr>PowerPoint 演示文稿</vt:lpstr>
      <vt:lpstr>Modern Operating Systems</vt:lpstr>
      <vt:lpstr>Four Components of a Computer System</vt:lpstr>
      <vt:lpstr>Four Components of a Computer System</vt:lpstr>
      <vt:lpstr>What is an Operating System?</vt:lpstr>
      <vt:lpstr>From A User’s View</vt:lpstr>
      <vt:lpstr>Intel Software Developer’s Manual</vt:lpstr>
      <vt:lpstr>Intel Software Developer’s Manual</vt:lpstr>
      <vt:lpstr>Security View</vt:lpstr>
      <vt:lpstr>Resource View</vt:lpstr>
      <vt:lpstr>Computer System Organization</vt:lpstr>
      <vt:lpstr>PowerPoint 演示文稿</vt:lpstr>
      <vt:lpstr>PowerPoint 演示文稿</vt:lpstr>
      <vt:lpstr>PowerPoint 演示文稿</vt:lpstr>
      <vt:lpstr>Multicore</vt:lpstr>
      <vt:lpstr>Multiprocessor</vt:lpstr>
      <vt:lpstr>Storage Structure</vt:lpstr>
      <vt:lpstr>PowerPoint 演示文稿</vt:lpstr>
      <vt:lpstr>PowerPoint 演示文稿</vt:lpstr>
      <vt:lpstr>Storage Definitions and Notation Review</vt:lpstr>
      <vt:lpstr>Memory Addressing</vt:lpstr>
      <vt:lpstr>Memory Addressing</vt:lpstr>
      <vt:lpstr>Memory Addressing</vt:lpstr>
      <vt:lpstr>Memory Addressing</vt:lpstr>
      <vt:lpstr>Binary vs Hexadecimal</vt:lpstr>
      <vt:lpstr>Storage Hierarchy</vt:lpstr>
      <vt:lpstr>Storage-Device Hierarchy</vt:lpstr>
      <vt:lpstr>Storage-Device Hierarchy</vt:lpstr>
      <vt:lpstr>Caching</vt:lpstr>
      <vt:lpstr>Three Levels of Cache on Multicore</vt:lpstr>
      <vt:lpstr>Migration of data ‘A’</vt:lpstr>
      <vt:lpstr>PowerPoint 演示文稿</vt:lpstr>
      <vt:lpstr>PowerPoint 演示文稿</vt:lpstr>
      <vt:lpstr>PowerPoint 演示文稿</vt:lpstr>
      <vt:lpstr>PowerPoint 演示文稿</vt:lpstr>
      <vt:lpstr>PowerPoint 演示文稿</vt:lpstr>
      <vt:lpstr>PowerPoint 演示文稿</vt:lpstr>
      <vt:lpstr>Interrupt driven</vt:lpstr>
      <vt:lpstr>Interrupt Processing</vt:lpstr>
      <vt:lpstr>PowerPoint 演示文稿</vt:lpstr>
      <vt:lpstr>PowerPoint 演示文稿</vt:lpstr>
      <vt:lpstr>PowerPoint 演示文稿</vt:lpstr>
      <vt:lpstr>Hello World</vt:lpstr>
      <vt:lpstr>PowerPoint 演示文稿</vt:lpstr>
      <vt:lpstr>Process Management</vt:lpstr>
      <vt:lpstr>Process Management Activities</vt:lpstr>
      <vt:lpstr>Memory Management</vt:lpstr>
      <vt:lpstr>Storage Management</vt:lpstr>
      <vt:lpstr>Mass-Storage Management</vt:lpstr>
      <vt:lpstr>I/O Subsystem</vt:lpstr>
      <vt:lpstr>Contents</vt:lpstr>
      <vt:lpstr>During This Course</vt:lpstr>
      <vt:lpstr>Homework</vt:lpstr>
      <vt:lpstr>End of Chapter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Principle  Chapter 1:  Introduction</dc:title>
  <dc:creator>Microsoft Office 用户</dc:creator>
  <cp:lastModifiedBy>ziran wu</cp:lastModifiedBy>
  <cp:revision>240</cp:revision>
  <cp:lastPrinted>2001-06-14T13:58:17Z</cp:lastPrinted>
  <dcterms:created xsi:type="dcterms:W3CDTF">2020-02-22T00:05:17Z</dcterms:created>
  <dcterms:modified xsi:type="dcterms:W3CDTF">2024-06-25T08:00:27Z</dcterms:modified>
</cp:coreProperties>
</file>